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notesMasterIdLst>
    <p:notesMasterId r:id="rId33"/>
  </p:notesMasterIdLst>
  <p:sldIdLst>
    <p:sldId id="291" r:id="rId2"/>
    <p:sldId id="292" r:id="rId3"/>
    <p:sldId id="293" r:id="rId4"/>
    <p:sldId id="296" r:id="rId5"/>
    <p:sldId id="298" r:id="rId6"/>
    <p:sldId id="299" r:id="rId7"/>
    <p:sldId id="307" r:id="rId8"/>
    <p:sldId id="297" r:id="rId9"/>
    <p:sldId id="308" r:id="rId10"/>
    <p:sldId id="309" r:id="rId11"/>
    <p:sldId id="313" r:id="rId12"/>
    <p:sldId id="310" r:id="rId13"/>
    <p:sldId id="311" r:id="rId14"/>
    <p:sldId id="312" r:id="rId15"/>
    <p:sldId id="314" r:id="rId16"/>
    <p:sldId id="302" r:id="rId17"/>
    <p:sldId id="315" r:id="rId18"/>
    <p:sldId id="316" r:id="rId19"/>
    <p:sldId id="317" r:id="rId20"/>
    <p:sldId id="318" r:id="rId21"/>
    <p:sldId id="319" r:id="rId22"/>
    <p:sldId id="320" r:id="rId23"/>
    <p:sldId id="321" r:id="rId24"/>
    <p:sldId id="322" r:id="rId25"/>
    <p:sldId id="323" r:id="rId26"/>
    <p:sldId id="324" r:id="rId27"/>
    <p:sldId id="325" r:id="rId28"/>
    <p:sldId id="327" r:id="rId29"/>
    <p:sldId id="328" r:id="rId30"/>
    <p:sldId id="301" r:id="rId31"/>
    <p:sldId id="305" r:id="rId32"/>
  </p:sldIdLst>
  <p:sldSz cx="9144000" cy="6858000" type="screen4x3"/>
  <p:notesSz cx="6858000" cy="9144000"/>
  <p:defaultTextStyle>
    <a:defPPr>
      <a:defRPr lang="en-US"/>
    </a:defPPr>
    <a:lvl1pPr algn="ctr" rtl="0" eaLnBrk="0" fontAlgn="base" hangingPunct="0">
      <a:spcBef>
        <a:spcPct val="0"/>
      </a:spcBef>
      <a:spcAft>
        <a:spcPct val="0"/>
      </a:spcAft>
      <a:defRPr sz="4000" b="1" kern="1200">
        <a:solidFill>
          <a:schemeClr val="tx1"/>
        </a:solidFill>
        <a:latin typeface="Times New Roman" pitchFamily="18" charset="0"/>
        <a:ea typeface="+mn-ea"/>
        <a:cs typeface="+mn-cs"/>
      </a:defRPr>
    </a:lvl1pPr>
    <a:lvl2pPr marL="457200" algn="ctr" rtl="0" eaLnBrk="0" fontAlgn="base" hangingPunct="0">
      <a:spcBef>
        <a:spcPct val="0"/>
      </a:spcBef>
      <a:spcAft>
        <a:spcPct val="0"/>
      </a:spcAft>
      <a:defRPr sz="4000" b="1" kern="1200">
        <a:solidFill>
          <a:schemeClr val="tx1"/>
        </a:solidFill>
        <a:latin typeface="Times New Roman" pitchFamily="18" charset="0"/>
        <a:ea typeface="+mn-ea"/>
        <a:cs typeface="+mn-cs"/>
      </a:defRPr>
    </a:lvl2pPr>
    <a:lvl3pPr marL="914400" algn="ctr" rtl="0" eaLnBrk="0" fontAlgn="base" hangingPunct="0">
      <a:spcBef>
        <a:spcPct val="0"/>
      </a:spcBef>
      <a:spcAft>
        <a:spcPct val="0"/>
      </a:spcAft>
      <a:defRPr sz="4000" b="1" kern="1200">
        <a:solidFill>
          <a:schemeClr val="tx1"/>
        </a:solidFill>
        <a:latin typeface="Times New Roman" pitchFamily="18" charset="0"/>
        <a:ea typeface="+mn-ea"/>
        <a:cs typeface="+mn-cs"/>
      </a:defRPr>
    </a:lvl3pPr>
    <a:lvl4pPr marL="1371600" algn="ctr" rtl="0" eaLnBrk="0" fontAlgn="base" hangingPunct="0">
      <a:spcBef>
        <a:spcPct val="0"/>
      </a:spcBef>
      <a:spcAft>
        <a:spcPct val="0"/>
      </a:spcAft>
      <a:defRPr sz="4000" b="1" kern="1200">
        <a:solidFill>
          <a:schemeClr val="tx1"/>
        </a:solidFill>
        <a:latin typeface="Times New Roman" pitchFamily="18" charset="0"/>
        <a:ea typeface="+mn-ea"/>
        <a:cs typeface="+mn-cs"/>
      </a:defRPr>
    </a:lvl4pPr>
    <a:lvl5pPr marL="1828800" algn="ctr" rtl="0" eaLnBrk="0" fontAlgn="base" hangingPunct="0">
      <a:spcBef>
        <a:spcPct val="0"/>
      </a:spcBef>
      <a:spcAft>
        <a:spcPct val="0"/>
      </a:spcAft>
      <a:defRPr sz="4000" b="1" kern="1200">
        <a:solidFill>
          <a:schemeClr val="tx1"/>
        </a:solidFill>
        <a:latin typeface="Times New Roman" pitchFamily="18" charset="0"/>
        <a:ea typeface="+mn-ea"/>
        <a:cs typeface="+mn-cs"/>
      </a:defRPr>
    </a:lvl5pPr>
    <a:lvl6pPr marL="2286000" algn="l" defTabSz="914400" rtl="0" eaLnBrk="1" latinLnBrk="0" hangingPunct="1">
      <a:defRPr sz="4000" b="1" kern="1200">
        <a:solidFill>
          <a:schemeClr val="tx1"/>
        </a:solidFill>
        <a:latin typeface="Times New Roman" pitchFamily="18" charset="0"/>
        <a:ea typeface="+mn-ea"/>
        <a:cs typeface="+mn-cs"/>
      </a:defRPr>
    </a:lvl6pPr>
    <a:lvl7pPr marL="2743200" algn="l" defTabSz="914400" rtl="0" eaLnBrk="1" latinLnBrk="0" hangingPunct="1">
      <a:defRPr sz="4000" b="1" kern="1200">
        <a:solidFill>
          <a:schemeClr val="tx1"/>
        </a:solidFill>
        <a:latin typeface="Times New Roman" pitchFamily="18" charset="0"/>
        <a:ea typeface="+mn-ea"/>
        <a:cs typeface="+mn-cs"/>
      </a:defRPr>
    </a:lvl7pPr>
    <a:lvl8pPr marL="3200400" algn="l" defTabSz="914400" rtl="0" eaLnBrk="1" latinLnBrk="0" hangingPunct="1">
      <a:defRPr sz="4000" b="1" kern="1200">
        <a:solidFill>
          <a:schemeClr val="tx1"/>
        </a:solidFill>
        <a:latin typeface="Times New Roman" pitchFamily="18" charset="0"/>
        <a:ea typeface="+mn-ea"/>
        <a:cs typeface="+mn-cs"/>
      </a:defRPr>
    </a:lvl8pPr>
    <a:lvl9pPr marL="3657600" algn="l" defTabSz="914400" rtl="0" eaLnBrk="1" latinLnBrk="0" hangingPunct="1">
      <a:defRPr sz="4000" b="1" kern="1200">
        <a:solidFill>
          <a:schemeClr val="tx1"/>
        </a:solidFill>
        <a:latin typeface="Times New Roman"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C"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lvl1pPr>
          </a:lstStyle>
          <a:p>
            <a:endParaRPr lang="en-US"/>
          </a:p>
        </p:txBody>
      </p:sp>
      <p:sp>
        <p:nvSpPr>
          <p:cNvPr id="389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endParaRPr lang="en-US"/>
          </a:p>
        </p:txBody>
      </p:sp>
      <p:sp>
        <p:nvSpPr>
          <p:cNvPr id="389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89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lvl1pPr>
          </a:lstStyle>
          <a:p>
            <a:endParaRPr lang="en-US"/>
          </a:p>
        </p:txBody>
      </p:sp>
      <p:sp>
        <p:nvSpPr>
          <p:cNvPr id="389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6B6678FA-6FB1-4502-ADC4-FD9453AFAD8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kaidrės vaizdo vietos rezervavimo ženklas 1"/>
          <p:cNvSpPr>
            <a:spLocks noGrp="1" noRot="1" noChangeAspect="1" noTextEdit="1"/>
          </p:cNvSpPr>
          <p:nvPr>
            <p:ph type="sldImg"/>
          </p:nvPr>
        </p:nvSpPr>
        <p:spPr bwMode="auto">
          <a:noFill/>
          <a:ln>
            <a:solidFill>
              <a:srgbClr val="000000"/>
            </a:solidFill>
            <a:miter lim="800000"/>
            <a:headEnd/>
            <a:tailEnd/>
          </a:ln>
        </p:spPr>
      </p:sp>
      <p:sp>
        <p:nvSpPr>
          <p:cNvPr id="21507" name="Pastabų vietos rezervavimo ženklas 2"/>
          <p:cNvSpPr>
            <a:spLocks noGrp="1"/>
          </p:cNvSpPr>
          <p:nvPr>
            <p:ph type="body" idx="1"/>
          </p:nvPr>
        </p:nvSpPr>
        <p:spPr bwMode="auto">
          <a:noFill/>
        </p:spPr>
        <p:txBody>
          <a:bodyPr wrap="square" numCol="1" anchor="t" anchorCtr="0" compatLnSpc="1">
            <a:prstTxWarp prst="textNoShape">
              <a:avLst/>
            </a:prstTxWarp>
          </a:bodyPr>
          <a:lstStyle/>
          <a:p>
            <a:endParaRPr lang="lt-LT" altLang="lt-LT" smtClean="0"/>
          </a:p>
        </p:txBody>
      </p:sp>
      <p:sp>
        <p:nvSpPr>
          <p:cNvPr id="21508" name="Skaidrės numerio vietos rezervavimo ženklas 3"/>
          <p:cNvSpPr>
            <a:spLocks noGrp="1"/>
          </p:cNvSpPr>
          <p:nvPr>
            <p:ph type="sldNum" sz="quarter" idx="5"/>
          </p:nvPr>
        </p:nvSpPr>
        <p:spPr bwMode="auto">
          <a:noFill/>
          <a:ln>
            <a:miter lim="800000"/>
            <a:headEnd/>
            <a:tailEnd/>
          </a:ln>
        </p:spPr>
        <p:txBody>
          <a:bodyPr/>
          <a:lstStyle/>
          <a:p>
            <a:fld id="{DED1BBAC-A28C-47F9-A69E-D6796E4E071C}" type="slidenum">
              <a:rPr lang="lt-LT" altLang="lt-LT" smtClean="0"/>
              <a:pPr/>
              <a:t>30</a:t>
            </a:fld>
            <a:endParaRPr lang="lt-LT" altLang="lt-LT"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434" name="Group 2"/>
          <p:cNvGrpSpPr>
            <a:grpSpLocks/>
          </p:cNvGrpSpPr>
          <p:nvPr/>
        </p:nvGrpSpPr>
        <p:grpSpPr bwMode="auto">
          <a:xfrm>
            <a:off x="0" y="0"/>
            <a:ext cx="9144000" cy="6858000"/>
            <a:chOff x="0" y="0"/>
            <a:chExt cx="5760" cy="4320"/>
          </a:xfrm>
        </p:grpSpPr>
        <p:grpSp>
          <p:nvGrpSpPr>
            <p:cNvPr id="18435" name="Group 3"/>
            <p:cNvGrpSpPr>
              <a:grpSpLocks/>
            </p:cNvGrpSpPr>
            <p:nvPr/>
          </p:nvGrpSpPr>
          <p:grpSpPr bwMode="auto">
            <a:xfrm>
              <a:off x="0" y="0"/>
              <a:ext cx="5760" cy="4320"/>
              <a:chOff x="0" y="0"/>
              <a:chExt cx="5760" cy="4320"/>
            </a:xfrm>
          </p:grpSpPr>
          <p:sp>
            <p:nvSpPr>
              <p:cNvPr id="18436"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w="9525">
                <a:noFill/>
                <a:miter lim="800000"/>
                <a:headEnd/>
                <a:tailEnd/>
              </a:ln>
            </p:spPr>
            <p:txBody>
              <a:bodyPr wrap="none" anchor="ctr"/>
              <a:lstStyle/>
              <a:p>
                <a:endParaRPr lang="lt-LT"/>
              </a:p>
            </p:txBody>
          </p:sp>
          <p:sp>
            <p:nvSpPr>
              <p:cNvPr id="18437"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endParaRPr lang="lt-LT"/>
              </a:p>
            </p:txBody>
          </p:sp>
        </p:grpSp>
        <p:pic>
          <p:nvPicPr>
            <p:cNvPr id="18438" name="Picture 6" descr="grapes"/>
            <p:cNvPicPr>
              <a:picLocks noChangeAspect="1" noChangeArrowheads="1"/>
            </p:cNvPicPr>
            <p:nvPr/>
          </p:nvPicPr>
          <p:blipFill>
            <a:blip r:embed="rId2" cstate="print"/>
            <a:srcRect/>
            <a:stretch>
              <a:fillRect/>
            </a:stretch>
          </p:blipFill>
          <p:spPr bwMode="ltGray">
            <a:xfrm>
              <a:off x="163" y="0"/>
              <a:ext cx="680" cy="3152"/>
            </a:xfrm>
            <a:prstGeom prst="rect">
              <a:avLst/>
            </a:prstGeom>
            <a:noFill/>
          </p:spPr>
        </p:pic>
        <p:grpSp>
          <p:nvGrpSpPr>
            <p:cNvPr id="18439" name="Group 7"/>
            <p:cNvGrpSpPr>
              <a:grpSpLocks/>
            </p:cNvGrpSpPr>
            <p:nvPr/>
          </p:nvGrpSpPr>
          <p:grpSpPr bwMode="auto">
            <a:xfrm>
              <a:off x="648" y="0"/>
              <a:ext cx="97" cy="3613"/>
              <a:chOff x="226" y="0"/>
              <a:chExt cx="80" cy="3613"/>
            </a:xfrm>
          </p:grpSpPr>
          <p:sp>
            <p:nvSpPr>
              <p:cNvPr id="18440"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w="9525">
                <a:noFill/>
                <a:miter lim="800000"/>
                <a:headEnd/>
                <a:tailEnd/>
              </a:ln>
            </p:spPr>
            <p:txBody>
              <a:bodyPr wrap="none" anchor="ctr"/>
              <a:lstStyle/>
              <a:p>
                <a:endParaRPr lang="lt-LT"/>
              </a:p>
            </p:txBody>
          </p:sp>
          <p:sp>
            <p:nvSpPr>
              <p:cNvPr id="18441"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w="9525">
                <a:noFill/>
                <a:miter lim="800000"/>
                <a:headEnd/>
                <a:tailEnd/>
              </a:ln>
            </p:spPr>
            <p:txBody>
              <a:bodyPr wrap="none" anchor="ctr"/>
              <a:lstStyle/>
              <a:p>
                <a:endParaRPr lang="lt-LT"/>
              </a:p>
            </p:txBody>
          </p:sp>
        </p:grpSp>
        <p:sp>
          <p:nvSpPr>
            <p:cNvPr id="18442"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w="9525">
              <a:noFill/>
              <a:miter lim="800000"/>
              <a:headEnd/>
              <a:tailEnd/>
            </a:ln>
          </p:spPr>
          <p:txBody>
            <a:bodyPr wrap="none" anchor="ctr"/>
            <a:lstStyle/>
            <a:p>
              <a:endParaRPr lang="lt-LT"/>
            </a:p>
          </p:txBody>
        </p:sp>
      </p:grpSp>
      <p:sp>
        <p:nvSpPr>
          <p:cNvPr id="18443" name="Rectangle 11"/>
          <p:cNvSpPr>
            <a:spLocks noGrp="1" noChangeArrowheads="1"/>
          </p:cNvSpPr>
          <p:nvPr>
            <p:ph type="ctrTitle"/>
          </p:nvPr>
        </p:nvSpPr>
        <p:spPr>
          <a:xfrm>
            <a:off x="1371600" y="1100138"/>
            <a:ext cx="7772400" cy="1143000"/>
          </a:xfrm>
        </p:spPr>
        <p:txBody>
          <a:bodyPr/>
          <a:lstStyle>
            <a:lvl1pPr>
              <a:defRPr/>
            </a:lvl1pPr>
          </a:lstStyle>
          <a:p>
            <a:r>
              <a:rPr lang="en-US"/>
              <a:t>Click to edit Master title style</a:t>
            </a:r>
          </a:p>
        </p:txBody>
      </p:sp>
      <p:sp>
        <p:nvSpPr>
          <p:cNvPr id="18444"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r>
              <a:rPr lang="en-US"/>
              <a:t>Click to edit Master subtitle style</a:t>
            </a:r>
          </a:p>
        </p:txBody>
      </p:sp>
      <p:sp>
        <p:nvSpPr>
          <p:cNvPr id="18445" name="Rectangle 13"/>
          <p:cNvSpPr>
            <a:spLocks noGrp="1" noChangeArrowheads="1"/>
          </p:cNvSpPr>
          <p:nvPr>
            <p:ph type="dt" sz="half" idx="2"/>
          </p:nvPr>
        </p:nvSpPr>
        <p:spPr>
          <a:xfrm>
            <a:off x="685800" y="6248400"/>
            <a:ext cx="1905000" cy="457200"/>
          </a:xfrm>
        </p:spPr>
        <p:txBody>
          <a:bodyPr/>
          <a:lstStyle>
            <a:lvl1pPr>
              <a:defRPr>
                <a:solidFill>
                  <a:srgbClr val="660066"/>
                </a:solidFill>
              </a:defRPr>
            </a:lvl1pPr>
          </a:lstStyle>
          <a:p>
            <a:endParaRPr lang="en-US"/>
          </a:p>
        </p:txBody>
      </p:sp>
      <p:sp>
        <p:nvSpPr>
          <p:cNvPr id="18446" name="Rectangle 14"/>
          <p:cNvSpPr>
            <a:spLocks noGrp="1" noChangeArrowheads="1"/>
          </p:cNvSpPr>
          <p:nvPr>
            <p:ph type="ftr" sz="quarter" idx="3"/>
          </p:nvPr>
        </p:nvSpPr>
        <p:spPr>
          <a:xfrm>
            <a:off x="3124200" y="6248400"/>
            <a:ext cx="2895600" cy="457200"/>
          </a:xfrm>
        </p:spPr>
        <p:txBody>
          <a:bodyPr/>
          <a:lstStyle>
            <a:lvl1pPr>
              <a:defRPr>
                <a:solidFill>
                  <a:srgbClr val="660066"/>
                </a:solidFill>
              </a:defRPr>
            </a:lvl1pPr>
          </a:lstStyle>
          <a:p>
            <a:endParaRPr lang="en-US"/>
          </a:p>
        </p:txBody>
      </p:sp>
      <p:sp>
        <p:nvSpPr>
          <p:cNvPr id="18447" name="Rectangle 15"/>
          <p:cNvSpPr>
            <a:spLocks noGrp="1" noChangeArrowheads="1"/>
          </p:cNvSpPr>
          <p:nvPr>
            <p:ph type="sldNum" sz="quarter" idx="4"/>
          </p:nvPr>
        </p:nvSpPr>
        <p:spPr>
          <a:xfrm>
            <a:off x="6553200" y="6248400"/>
            <a:ext cx="1905000" cy="457200"/>
          </a:xfrm>
        </p:spPr>
        <p:txBody>
          <a:bodyPr/>
          <a:lstStyle>
            <a:lvl1pPr>
              <a:defRPr>
                <a:solidFill>
                  <a:srgbClr val="660066"/>
                </a:solidFill>
              </a:defRPr>
            </a:lvl1pPr>
          </a:lstStyle>
          <a:p>
            <a:fld id="{9B5CDAC3-0DE9-4D83-8972-EAE798450D6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671299-FB2B-4C6A-8E02-AF25019E147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D4D9A18-552A-4D59-BEB7-556FA3BBB1F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129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5257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2434A79-64D9-4D25-BD8B-8ED159FA771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8A2BA9A-889B-4175-87C1-2205B9C9F67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916CCD9-F9D4-4A88-B64E-816CE73D20EE}"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8D4A93A-63BD-4E47-A8F0-AFA38FAFEC4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2052785-4800-4036-AE0C-813FEEB6F72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4CD4BA4-9FB7-4422-AA65-30885E7422F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2793B79-51FC-4FFE-9BCC-4C246FE0DA8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24700" y="609600"/>
            <a:ext cx="1943100" cy="5486400"/>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12954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856A600-6D70-4326-8334-620005017E5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95400" y="609600"/>
            <a:ext cx="7772400" cy="1143000"/>
          </a:xfrm>
        </p:spPr>
        <p:txBody>
          <a:bodyPr/>
          <a:lstStyle/>
          <a:p>
            <a:r>
              <a:rPr lang="en-US" smtClean="0"/>
              <a:t>Click to edit Master title style</a:t>
            </a:r>
            <a:endParaRPr lang="lt-LT"/>
          </a:p>
        </p:txBody>
      </p:sp>
      <p:sp>
        <p:nvSpPr>
          <p:cNvPr id="3" name="Chart Placeholder 2"/>
          <p:cNvSpPr>
            <a:spLocks noGrp="1"/>
          </p:cNvSpPr>
          <p:nvPr>
            <p:ph type="chart" idx="1"/>
          </p:nvPr>
        </p:nvSpPr>
        <p:spPr>
          <a:xfrm>
            <a:off x="1295400" y="1981200"/>
            <a:ext cx="7772400" cy="4114800"/>
          </a:xfrm>
        </p:spPr>
        <p:txBody>
          <a:bodyPr/>
          <a:lstStyle/>
          <a:p>
            <a:endParaRPr lang="lt-LT"/>
          </a:p>
        </p:txBody>
      </p:sp>
      <p:sp>
        <p:nvSpPr>
          <p:cNvPr id="4" name="Date Placeholder 3"/>
          <p:cNvSpPr>
            <a:spLocks noGrp="1"/>
          </p:cNvSpPr>
          <p:nvPr>
            <p:ph type="dt" sz="half" idx="10"/>
          </p:nvPr>
        </p:nvSpPr>
        <p:spPr>
          <a:xfrm>
            <a:off x="12954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7338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7162800" y="6248400"/>
            <a:ext cx="1905000" cy="457200"/>
          </a:xfrm>
        </p:spPr>
        <p:txBody>
          <a:bodyPr/>
          <a:lstStyle>
            <a:lvl1pPr>
              <a:defRPr/>
            </a:lvl1pPr>
          </a:lstStyle>
          <a:p>
            <a:fld id="{A253093B-EAF9-4D22-8BB4-998E47193F1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0" y="0"/>
            <a:ext cx="9144000" cy="6858000"/>
            <a:chOff x="0" y="0"/>
            <a:chExt cx="5760" cy="4320"/>
          </a:xfrm>
        </p:grpSpPr>
        <p:grpSp>
          <p:nvGrpSpPr>
            <p:cNvPr id="17411" name="Group 3"/>
            <p:cNvGrpSpPr>
              <a:grpSpLocks/>
            </p:cNvGrpSpPr>
            <p:nvPr/>
          </p:nvGrpSpPr>
          <p:grpSpPr bwMode="auto">
            <a:xfrm>
              <a:off x="0" y="0"/>
              <a:ext cx="5760" cy="4320"/>
              <a:chOff x="0" y="0"/>
              <a:chExt cx="5760" cy="4320"/>
            </a:xfrm>
          </p:grpSpPr>
          <p:sp>
            <p:nvSpPr>
              <p:cNvPr id="17412"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w="9525">
                <a:noFill/>
                <a:miter lim="800000"/>
                <a:headEnd/>
                <a:tailEnd/>
              </a:ln>
            </p:spPr>
            <p:txBody>
              <a:bodyPr wrap="none" anchor="ctr"/>
              <a:lstStyle/>
              <a:p>
                <a:endParaRPr lang="lt-LT"/>
              </a:p>
            </p:txBody>
          </p:sp>
          <p:sp>
            <p:nvSpPr>
              <p:cNvPr id="17413"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w="9525">
                <a:noFill/>
                <a:miter lim="800000"/>
                <a:headEnd/>
                <a:tailEnd/>
              </a:ln>
              <a:effectLst/>
            </p:spPr>
            <p:txBody>
              <a:bodyPr wrap="none" anchor="ctr"/>
              <a:lstStyle/>
              <a:p>
                <a:endParaRPr lang="lt-LT"/>
              </a:p>
            </p:txBody>
          </p:sp>
        </p:grpSp>
        <p:grpSp>
          <p:nvGrpSpPr>
            <p:cNvPr id="17414" name="Group 6"/>
            <p:cNvGrpSpPr>
              <a:grpSpLocks/>
            </p:cNvGrpSpPr>
            <p:nvPr/>
          </p:nvGrpSpPr>
          <p:grpSpPr bwMode="auto">
            <a:xfrm>
              <a:off x="0" y="0"/>
              <a:ext cx="1667" cy="3613"/>
              <a:chOff x="0" y="0"/>
              <a:chExt cx="1667" cy="3613"/>
            </a:xfrm>
          </p:grpSpPr>
          <p:pic>
            <p:nvPicPr>
              <p:cNvPr id="17415" name="Picture 7" descr="grapes"/>
              <p:cNvPicPr>
                <a:picLocks noChangeAspect="1" noChangeArrowheads="1"/>
              </p:cNvPicPr>
              <p:nvPr/>
            </p:nvPicPr>
            <p:blipFill>
              <a:blip r:embed="rId14" cstate="print"/>
              <a:srcRect/>
              <a:stretch>
                <a:fillRect/>
              </a:stretch>
            </p:blipFill>
            <p:spPr bwMode="ltGray">
              <a:xfrm>
                <a:off x="163" y="0"/>
                <a:ext cx="534" cy="3152"/>
              </a:xfrm>
              <a:prstGeom prst="rect">
                <a:avLst/>
              </a:prstGeom>
              <a:noFill/>
            </p:spPr>
          </p:pic>
          <p:grpSp>
            <p:nvGrpSpPr>
              <p:cNvPr id="17416" name="Group 8"/>
              <p:cNvGrpSpPr>
                <a:grpSpLocks/>
              </p:cNvGrpSpPr>
              <p:nvPr/>
            </p:nvGrpSpPr>
            <p:grpSpPr bwMode="auto">
              <a:xfrm>
                <a:off x="226" y="0"/>
                <a:ext cx="80" cy="3613"/>
                <a:chOff x="226" y="0"/>
                <a:chExt cx="80" cy="3613"/>
              </a:xfrm>
            </p:grpSpPr>
            <p:sp>
              <p:nvSpPr>
                <p:cNvPr id="17417"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w="9525">
                  <a:noFill/>
                  <a:miter lim="800000"/>
                  <a:headEnd/>
                  <a:tailEnd/>
                </a:ln>
              </p:spPr>
              <p:txBody>
                <a:bodyPr wrap="none" anchor="ctr"/>
                <a:lstStyle/>
                <a:p>
                  <a:endParaRPr lang="lt-LT"/>
                </a:p>
              </p:txBody>
            </p:sp>
            <p:sp>
              <p:nvSpPr>
                <p:cNvPr id="17418"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w="9525">
                  <a:noFill/>
                  <a:miter lim="800000"/>
                  <a:headEnd/>
                  <a:tailEnd/>
                </a:ln>
              </p:spPr>
              <p:txBody>
                <a:bodyPr wrap="none" anchor="ctr"/>
                <a:lstStyle/>
                <a:p>
                  <a:endParaRPr lang="lt-LT"/>
                </a:p>
              </p:txBody>
            </p:sp>
          </p:grpSp>
          <p:sp>
            <p:nvSpPr>
              <p:cNvPr id="17419"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w="9525">
                <a:noFill/>
                <a:miter lim="800000"/>
                <a:headEnd/>
                <a:tailEnd/>
              </a:ln>
            </p:spPr>
            <p:txBody>
              <a:bodyPr wrap="none" anchor="ctr"/>
              <a:lstStyle/>
              <a:p>
                <a:endParaRPr lang="lt-LT"/>
              </a:p>
            </p:txBody>
          </p:sp>
        </p:grpSp>
      </p:grpSp>
      <p:sp>
        <p:nvSpPr>
          <p:cNvPr id="17420" name="Rectangle 12"/>
          <p:cNvSpPr>
            <a:spLocks noGrp="1" noChangeArrowheads="1"/>
          </p:cNvSpPr>
          <p:nvPr>
            <p:ph type="title"/>
          </p:nvPr>
        </p:nvSpPr>
        <p:spPr bwMode="auto">
          <a:xfrm>
            <a:off x="12954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21" name="Rectangle 13"/>
          <p:cNvSpPr>
            <a:spLocks noGrp="1" noChangeArrowheads="1"/>
          </p:cNvSpPr>
          <p:nvPr>
            <p:ph type="body" idx="1"/>
          </p:nvPr>
        </p:nvSpPr>
        <p:spPr bwMode="auto">
          <a:xfrm>
            <a:off x="12954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22" name="Rectangle 14"/>
          <p:cNvSpPr>
            <a:spLocks noGrp="1" noChangeArrowheads="1"/>
          </p:cNvSpPr>
          <p:nvPr>
            <p:ph type="dt" sz="half" idx="2"/>
          </p:nvPr>
        </p:nvSpPr>
        <p:spPr bwMode="auto">
          <a:xfrm>
            <a:off x="1295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spcBef>
                <a:spcPct val="50000"/>
              </a:spcBef>
              <a:defRPr sz="1400" b="0">
                <a:latin typeface="+mn-lt"/>
              </a:defRPr>
            </a:lvl1pPr>
          </a:lstStyle>
          <a:p>
            <a:endParaRPr lang="en-US"/>
          </a:p>
        </p:txBody>
      </p:sp>
      <p:sp>
        <p:nvSpPr>
          <p:cNvPr id="17423" name="Rectangle 15"/>
          <p:cNvSpPr>
            <a:spLocks noGrp="1" noChangeArrowheads="1"/>
          </p:cNvSpPr>
          <p:nvPr>
            <p:ph type="ftr" sz="quarter" idx="3"/>
          </p:nvPr>
        </p:nvSpPr>
        <p:spPr bwMode="auto">
          <a:xfrm>
            <a:off x="37338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b="0">
                <a:latin typeface="+mn-lt"/>
              </a:defRPr>
            </a:lvl1pPr>
          </a:lstStyle>
          <a:p>
            <a:endParaRPr lang="en-US"/>
          </a:p>
        </p:txBody>
      </p:sp>
      <p:sp>
        <p:nvSpPr>
          <p:cNvPr id="17424" name="Rectangle 16"/>
          <p:cNvSpPr>
            <a:spLocks noGrp="1" noChangeArrowheads="1"/>
          </p:cNvSpPr>
          <p:nvPr>
            <p:ph type="sldNum" sz="quarter" idx="4"/>
          </p:nvPr>
        </p:nvSpPr>
        <p:spPr bwMode="auto">
          <a:xfrm>
            <a:off x="7162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b="0">
                <a:latin typeface="+mn-lt"/>
              </a:defRPr>
            </a:lvl1pPr>
          </a:lstStyle>
          <a:p>
            <a:fld id="{5AABCB9A-E954-4B00-8E8A-8AF685DD65D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itchFamily="34" charset="0"/>
        </a:defRPr>
      </a:lvl2pPr>
      <a:lvl3pPr algn="l" rtl="0" eaLnBrk="0" fontAlgn="base" hangingPunct="0">
        <a:spcBef>
          <a:spcPct val="0"/>
        </a:spcBef>
        <a:spcAft>
          <a:spcPct val="0"/>
        </a:spcAft>
        <a:defRPr kumimoji="1" sz="4400">
          <a:solidFill>
            <a:schemeClr val="tx2"/>
          </a:solidFill>
          <a:latin typeface="Impact" pitchFamily="34" charset="0"/>
        </a:defRPr>
      </a:lvl3pPr>
      <a:lvl4pPr algn="l" rtl="0" eaLnBrk="0" fontAlgn="base" hangingPunct="0">
        <a:spcBef>
          <a:spcPct val="0"/>
        </a:spcBef>
        <a:spcAft>
          <a:spcPct val="0"/>
        </a:spcAft>
        <a:defRPr kumimoji="1" sz="4400">
          <a:solidFill>
            <a:schemeClr val="tx2"/>
          </a:solidFill>
          <a:latin typeface="Impact" pitchFamily="34" charset="0"/>
        </a:defRPr>
      </a:lvl4pPr>
      <a:lvl5pPr algn="l" rtl="0" eaLnBrk="0" fontAlgn="base" hangingPunct="0">
        <a:spcBef>
          <a:spcPct val="0"/>
        </a:spcBef>
        <a:spcAft>
          <a:spcPct val="0"/>
        </a:spcAft>
        <a:defRPr kumimoji="1" sz="4400">
          <a:solidFill>
            <a:schemeClr val="tx2"/>
          </a:solidFill>
          <a:latin typeface="Impact" pitchFamily="34" charset="0"/>
        </a:defRPr>
      </a:lvl5pPr>
      <a:lvl6pPr marL="457200" algn="l" rtl="0" eaLnBrk="0" fontAlgn="base" hangingPunct="0">
        <a:spcBef>
          <a:spcPct val="0"/>
        </a:spcBef>
        <a:spcAft>
          <a:spcPct val="0"/>
        </a:spcAft>
        <a:defRPr kumimoji="1" sz="4400">
          <a:solidFill>
            <a:schemeClr val="tx2"/>
          </a:solidFill>
          <a:latin typeface="Impact" pitchFamily="34" charset="0"/>
        </a:defRPr>
      </a:lvl6pPr>
      <a:lvl7pPr marL="914400" algn="l" rtl="0" eaLnBrk="0" fontAlgn="base" hangingPunct="0">
        <a:spcBef>
          <a:spcPct val="0"/>
        </a:spcBef>
        <a:spcAft>
          <a:spcPct val="0"/>
        </a:spcAft>
        <a:defRPr kumimoji="1" sz="4400">
          <a:solidFill>
            <a:schemeClr val="tx2"/>
          </a:solidFill>
          <a:latin typeface="Impact" pitchFamily="34" charset="0"/>
        </a:defRPr>
      </a:lvl7pPr>
      <a:lvl8pPr marL="1371600" algn="l" rtl="0" eaLnBrk="0" fontAlgn="base" hangingPunct="0">
        <a:spcBef>
          <a:spcPct val="0"/>
        </a:spcBef>
        <a:spcAft>
          <a:spcPct val="0"/>
        </a:spcAft>
        <a:defRPr kumimoji="1" sz="4400">
          <a:solidFill>
            <a:schemeClr val="tx2"/>
          </a:solidFill>
          <a:latin typeface="Impact" pitchFamily="34" charset="0"/>
        </a:defRPr>
      </a:lvl8pPr>
      <a:lvl9pPr marL="1828800" algn="l" rtl="0" eaLnBrk="0" fontAlgn="base" hangingPunct="0">
        <a:spcBef>
          <a:spcPct val="0"/>
        </a:spcBef>
        <a:spcAft>
          <a:spcPct val="0"/>
        </a:spcAft>
        <a:defRPr kumimoji="1" sz="4400">
          <a:solidFill>
            <a:schemeClr val="tx2"/>
          </a:solidFill>
          <a:latin typeface="Impact" pitchFamily="34"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331640" y="620688"/>
            <a:ext cx="7448872" cy="2016224"/>
          </a:xfrm>
        </p:spPr>
        <p:txBody>
          <a:bodyPr/>
          <a:lstStyle/>
          <a:p>
            <a:pPr algn="ctr"/>
            <a:r>
              <a:rPr lang="lt-LT" dirty="0" smtClean="0">
                <a:latin typeface="Times New Roman" pitchFamily="18" charset="0"/>
                <a:cs typeface="Times New Roman" pitchFamily="18" charset="0"/>
              </a:rPr>
              <a:t>Socialinio draudimo pensijų įstatymo aktualijos</a:t>
            </a:r>
            <a:endParaRPr lang="lt-LT" dirty="0">
              <a:latin typeface="Times New Roman" pitchFamily="18" charset="0"/>
              <a:cs typeface="Times New Roman" pitchFamily="18" charset="0"/>
            </a:endParaRPr>
          </a:p>
        </p:txBody>
      </p:sp>
      <p:sp>
        <p:nvSpPr>
          <p:cNvPr id="7" name="Subtitle 6"/>
          <p:cNvSpPr>
            <a:spLocks noGrp="1"/>
          </p:cNvSpPr>
          <p:nvPr>
            <p:ph type="subTitle" idx="1"/>
          </p:nvPr>
        </p:nvSpPr>
        <p:spPr/>
        <p:txBody>
          <a:bodyPr/>
          <a:lstStyle/>
          <a:p>
            <a:pPr algn="ctr"/>
            <a:r>
              <a:rPr lang="lt-LT" dirty="0" smtClean="0">
                <a:latin typeface="Times New Roman" pitchFamily="18" charset="0"/>
                <a:cs typeface="Times New Roman" pitchFamily="18" charset="0"/>
              </a:rPr>
              <a:t>Trakai </a:t>
            </a:r>
          </a:p>
          <a:p>
            <a:pPr algn="ctr"/>
            <a:r>
              <a:rPr lang="lt-LT" dirty="0" smtClean="0">
                <a:latin typeface="Times New Roman" pitchFamily="18" charset="0"/>
                <a:cs typeface="Times New Roman" pitchFamily="18" charset="0"/>
              </a:rPr>
              <a:t>2017-11-13</a:t>
            </a:r>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9600"/>
            <a:ext cx="7669088" cy="1143000"/>
          </a:xfrm>
        </p:spPr>
        <p:txBody>
          <a:bodyPr/>
          <a:lstStyle/>
          <a:p>
            <a:pPr algn="ctr"/>
            <a:r>
              <a:rPr lang="lt-LT" sz="3200" dirty="0" smtClean="0">
                <a:latin typeface="Times New Roman" pitchFamily="18" charset="0"/>
                <a:cs typeface="Times New Roman" pitchFamily="18" charset="0"/>
              </a:rPr>
              <a:t>Darbo santykių ir valstybinio socialinio draudimo teisinis – administracinis modelis</a:t>
            </a:r>
            <a:endParaRPr lang="lt-LT" sz="3200" dirty="0">
              <a:latin typeface="Times New Roman" pitchFamily="18" charset="0"/>
              <a:cs typeface="Times New Roman" pitchFamily="18" charset="0"/>
            </a:endParaRPr>
          </a:p>
        </p:txBody>
      </p:sp>
      <p:sp>
        <p:nvSpPr>
          <p:cNvPr id="3" name="Content Placeholder 2"/>
          <p:cNvSpPr>
            <a:spLocks noGrp="1"/>
          </p:cNvSpPr>
          <p:nvPr>
            <p:ph idx="1"/>
          </p:nvPr>
        </p:nvSpPr>
        <p:spPr>
          <a:xfrm>
            <a:off x="1295400" y="1981200"/>
            <a:ext cx="7669088" cy="4400128"/>
          </a:xfrm>
        </p:spPr>
        <p:txBody>
          <a:bodyPr/>
          <a:lstStyle/>
          <a:p>
            <a:pPr algn="just">
              <a:buFont typeface="Arial" charset="0"/>
              <a:buChar char="•"/>
            </a:pPr>
            <a:r>
              <a:rPr lang="lt-LT" sz="2800" dirty="0" smtClean="0">
                <a:latin typeface="Times New Roman" pitchFamily="18" charset="0"/>
              </a:rPr>
              <a:t>LR Darbo kodeksas ir socialinio draudimo įstatymai  įsigaliojo 2017.07.01.</a:t>
            </a:r>
          </a:p>
          <a:p>
            <a:pPr algn="just">
              <a:buFont typeface="Arial" charset="0"/>
              <a:buChar char="•"/>
            </a:pPr>
            <a:r>
              <a:rPr lang="lt-LT" sz="2800" dirty="0" smtClean="0">
                <a:latin typeface="Times New Roman" pitchFamily="18" charset="0"/>
              </a:rPr>
              <a:t>LR Darbo kodeksas</a:t>
            </a:r>
          </a:p>
          <a:p>
            <a:pPr algn="just">
              <a:buFont typeface="Arial" charset="0"/>
              <a:buChar char="•"/>
            </a:pPr>
            <a:r>
              <a:rPr lang="lt-LT" sz="2800" dirty="0" smtClean="0">
                <a:latin typeface="Times New Roman" pitchFamily="18" charset="0"/>
              </a:rPr>
              <a:t>LR Ligos ir motinystės socialinio draudimo įstatymas.</a:t>
            </a:r>
          </a:p>
          <a:p>
            <a:pPr algn="just">
              <a:buFont typeface="Arial" charset="0"/>
              <a:buChar char="•"/>
            </a:pPr>
            <a:r>
              <a:rPr lang="lt-LT" sz="2800" dirty="0" smtClean="0">
                <a:latin typeface="Times New Roman" pitchFamily="18" charset="0"/>
              </a:rPr>
              <a:t>LR Nedarbo socialinio draudimo įstatymas.</a:t>
            </a:r>
          </a:p>
          <a:p>
            <a:pPr algn="just">
              <a:buFont typeface="Arial" charset="0"/>
              <a:buChar char="•"/>
            </a:pPr>
            <a:r>
              <a:rPr lang="lt-LT" sz="2800" dirty="0" smtClean="0">
                <a:latin typeface="Times New Roman" pitchFamily="18" charset="0"/>
              </a:rPr>
              <a:t>LR Nelaimingų atsitikimų darbe ir profesinių ligų socialinio draudimo įstatymas.</a:t>
            </a:r>
          </a:p>
          <a:p>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z="3200" dirty="0" smtClean="0">
                <a:latin typeface="Times New Roman" pitchFamily="18" charset="0"/>
                <a:cs typeface="Times New Roman" pitchFamily="18" charset="0"/>
              </a:rPr>
              <a:t>Darbo santykių ir valstybinio socialinio draudimo teisinis – administracinis modelis</a:t>
            </a:r>
            <a:endParaRPr lang="lt-LT" sz="3200" dirty="0"/>
          </a:p>
        </p:txBody>
      </p:sp>
      <p:sp>
        <p:nvSpPr>
          <p:cNvPr id="3" name="Content Placeholder 2"/>
          <p:cNvSpPr>
            <a:spLocks noGrp="1"/>
          </p:cNvSpPr>
          <p:nvPr>
            <p:ph idx="1"/>
          </p:nvPr>
        </p:nvSpPr>
        <p:spPr>
          <a:xfrm>
            <a:off x="1295400" y="1981200"/>
            <a:ext cx="7772400" cy="4400128"/>
          </a:xfrm>
        </p:spPr>
        <p:txBody>
          <a:bodyPr/>
          <a:lstStyle/>
          <a:p>
            <a:pPr algn="just">
              <a:buFont typeface="Arial" charset="0"/>
              <a:buChar char="•"/>
            </a:pPr>
            <a:r>
              <a:rPr lang="lt-LT" dirty="0" smtClean="0">
                <a:latin typeface="Times New Roman" pitchFamily="18" charset="0"/>
              </a:rPr>
              <a:t>LR Užimtumo įstatymas.</a:t>
            </a:r>
          </a:p>
          <a:p>
            <a:pPr algn="just">
              <a:buFont typeface="Arial" charset="0"/>
              <a:buChar char="•"/>
            </a:pPr>
            <a:r>
              <a:rPr lang="lt-LT" dirty="0" smtClean="0">
                <a:latin typeface="Times New Roman" pitchFamily="18" charset="0"/>
              </a:rPr>
              <a:t>LR Darbuotojų saugos ir sveikatos įstatymas (dalinis atskirų straipsnių pakeitimas).</a:t>
            </a:r>
          </a:p>
          <a:p>
            <a:pPr algn="just">
              <a:buFont typeface="Arial" charset="0"/>
              <a:buChar char="•"/>
            </a:pPr>
            <a:r>
              <a:rPr lang="lt-LT" dirty="0" smtClean="0">
                <a:latin typeface="Times New Roman" pitchFamily="18" charset="0"/>
              </a:rPr>
              <a:t>LR Valstybinio socialinio draudimo įstatymas</a:t>
            </a:r>
          </a:p>
          <a:p>
            <a:pPr>
              <a:buFont typeface="Arial" charset="0"/>
              <a:buChar char="•"/>
            </a:pPr>
            <a:r>
              <a:rPr lang="lt-LT" dirty="0" smtClean="0">
                <a:latin typeface="Times New Roman" pitchFamily="18" charset="0"/>
              </a:rPr>
              <a:t>LR socialinio draudimo pensijų įstatymas, įsigalios 2018.01.01.</a:t>
            </a:r>
          </a:p>
          <a:p>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Galiojantys pensijų įstatymai</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a:xfrm>
            <a:off x="1295400" y="1981200"/>
            <a:ext cx="7848600" cy="4544144"/>
          </a:xfrm>
        </p:spPr>
        <p:txBody>
          <a:bodyPr/>
          <a:lstStyle/>
          <a:p>
            <a:pPr algn="just">
              <a:buFont typeface="Arial" charset="0"/>
              <a:buChar char="•"/>
            </a:pPr>
            <a:r>
              <a:rPr lang="lt-LT" dirty="0" smtClean="0">
                <a:latin typeface="Times New Roman" pitchFamily="18" charset="0"/>
              </a:rPr>
              <a:t>LR Valstybinių socialinio draudimo pensijų įstatymas.</a:t>
            </a:r>
            <a:endParaRPr lang="lt-LT" sz="2800" dirty="0" smtClean="0">
              <a:latin typeface="Times New Roman" pitchFamily="18" charset="0"/>
            </a:endParaRPr>
          </a:p>
          <a:p>
            <a:pPr algn="just">
              <a:buFont typeface="Arial" charset="0"/>
              <a:buChar char="•"/>
            </a:pPr>
            <a:r>
              <a:rPr lang="lt-LT" dirty="0" smtClean="0">
                <a:latin typeface="Times New Roman" pitchFamily="18" charset="0"/>
              </a:rPr>
              <a:t>LR Valstybinių socialinio draudimo senatvės pensijų išankstinio mokėjimo įstatymas</a:t>
            </a:r>
          </a:p>
          <a:p>
            <a:pPr algn="just">
              <a:buFont typeface="Arial" charset="0"/>
              <a:buChar char="•"/>
            </a:pPr>
            <a:r>
              <a:rPr lang="lt-LT" dirty="0" smtClean="0">
                <a:latin typeface="Times New Roman" pitchFamily="18" charset="0"/>
              </a:rPr>
              <a:t>LR pensijų kaupimo įstatymas.</a:t>
            </a:r>
          </a:p>
          <a:p>
            <a:pPr>
              <a:buFont typeface="Arial" charset="0"/>
              <a:buChar char="•"/>
            </a:pPr>
            <a:r>
              <a:rPr lang="lt-LT" dirty="0" smtClean="0">
                <a:latin typeface="Times New Roman" pitchFamily="18" charset="0"/>
              </a:rPr>
              <a:t>LR pensijų sistemos reformos įstatymas.</a:t>
            </a:r>
          </a:p>
          <a:p>
            <a:r>
              <a:rPr lang="lt-LT" dirty="0" smtClean="0">
                <a:latin typeface="Times New Roman" pitchFamily="18" charset="0"/>
              </a:rPr>
              <a:t>(aktuali redakcija iki 2017.12.31.)</a:t>
            </a:r>
            <a:endParaRPr lang="lt-L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Galiojantys pensijų įstatymai</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lt-LT" dirty="0" smtClean="0">
                <a:latin typeface="Times New Roman" pitchFamily="18" charset="0"/>
                <a:cs typeface="Times New Roman" pitchFamily="18" charset="0"/>
              </a:rPr>
              <a:t>LR papildomo savanoriško pensijų kaupimo įstatymas.</a:t>
            </a:r>
          </a:p>
          <a:p>
            <a:r>
              <a:rPr lang="lt-LT" dirty="0" smtClean="0">
                <a:latin typeface="Times New Roman" pitchFamily="18" charset="0"/>
                <a:cs typeface="Times New Roman" pitchFamily="18" charset="0"/>
              </a:rPr>
              <a:t>LR profesinių pensijų kaupimo įstatymas.</a:t>
            </a:r>
          </a:p>
          <a:p>
            <a:r>
              <a:rPr lang="lt-LT" dirty="0" smtClean="0">
                <a:latin typeface="Times New Roman" pitchFamily="18" charset="0"/>
                <a:cs typeface="Times New Roman" pitchFamily="18" charset="0"/>
              </a:rPr>
              <a:t> </a:t>
            </a:r>
            <a:r>
              <a:rPr lang="lt-LT" sz="3000" dirty="0" smtClean="0">
                <a:latin typeface="Times New Roman" pitchFamily="18" charset="0"/>
                <a:cs typeface="Times New Roman" pitchFamily="18" charset="0"/>
              </a:rPr>
              <a:t>Šių įstatymų aktualios suvestinės redakcijos galioja nuo 2017-01-01.</a:t>
            </a:r>
            <a:endParaRPr lang="lt-LT"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32656"/>
            <a:ext cx="7772400" cy="1152128"/>
          </a:xfrm>
        </p:spPr>
        <p:txBody>
          <a:bodyPr/>
          <a:lstStyle/>
          <a:p>
            <a:pPr algn="ctr"/>
            <a:r>
              <a:rPr lang="lt-LT" sz="3200" dirty="0" smtClean="0">
                <a:latin typeface="Times New Roman" pitchFamily="18" charset="0"/>
                <a:cs typeface="Times New Roman" pitchFamily="18" charset="0"/>
              </a:rPr>
              <a:t/>
            </a:r>
            <a:br>
              <a:rPr lang="lt-LT" sz="3200" dirty="0" smtClean="0">
                <a:latin typeface="Times New Roman" pitchFamily="18" charset="0"/>
                <a:cs typeface="Times New Roman" pitchFamily="18" charset="0"/>
              </a:rPr>
            </a:br>
            <a:r>
              <a:rPr lang="lt-LT" sz="3600" dirty="0" smtClean="0">
                <a:latin typeface="Times New Roman" pitchFamily="18" charset="0"/>
                <a:cs typeface="Times New Roman" pitchFamily="18" charset="0"/>
              </a:rPr>
              <a:t>LR socialinio draudimo pensijų įstatymas Nr.</a:t>
            </a:r>
            <a:r>
              <a:rPr lang="lt-LT" sz="3600" dirty="0" smtClean="0"/>
              <a:t> </a:t>
            </a:r>
            <a:r>
              <a:rPr lang="lt-LT" sz="3600" dirty="0" smtClean="0">
                <a:latin typeface="Times New Roman" pitchFamily="18" charset="0"/>
                <a:cs typeface="Times New Roman" pitchFamily="18" charset="0"/>
              </a:rPr>
              <a:t>XII-2512 (1)</a:t>
            </a:r>
            <a:r>
              <a:rPr lang="lt-LT" sz="3200" dirty="0" smtClean="0"/>
              <a:t/>
            </a:r>
            <a:br>
              <a:rPr lang="lt-LT" sz="3200" dirty="0" smtClean="0"/>
            </a:br>
            <a:endParaRPr lang="lt-LT" sz="3200" dirty="0">
              <a:latin typeface="Times New Roman" pitchFamily="18" charset="0"/>
              <a:cs typeface="Times New Roman" pitchFamily="18" charset="0"/>
            </a:endParaRPr>
          </a:p>
        </p:txBody>
      </p:sp>
      <p:sp>
        <p:nvSpPr>
          <p:cNvPr id="3" name="Content Placeholder 2"/>
          <p:cNvSpPr>
            <a:spLocks noGrp="1"/>
          </p:cNvSpPr>
          <p:nvPr>
            <p:ph idx="1"/>
          </p:nvPr>
        </p:nvSpPr>
        <p:spPr>
          <a:xfrm>
            <a:off x="1187624" y="1484784"/>
            <a:ext cx="7880176" cy="5184576"/>
          </a:xfrm>
        </p:spPr>
        <p:txBody>
          <a:bodyPr/>
          <a:lstStyle/>
          <a:p>
            <a:pPr algn="just"/>
            <a:r>
              <a:rPr lang="lt-LT" dirty="0" smtClean="0">
                <a:latin typeface="Times New Roman" pitchFamily="18" charset="0"/>
                <a:cs typeface="Times New Roman" pitchFamily="18" charset="0"/>
              </a:rPr>
              <a:t>Įstatymas priimtas 2016.06.29., įsigalios 2018.01.01.</a:t>
            </a:r>
          </a:p>
          <a:p>
            <a:pPr algn="just"/>
            <a:r>
              <a:rPr lang="lt-LT" dirty="0" smtClean="0">
                <a:latin typeface="Times New Roman" pitchFamily="18" charset="0"/>
              </a:rPr>
              <a:t>Pensijų rūšys: senatvės, netekto darbingumo, našlių ir našlaičių.</a:t>
            </a:r>
          </a:p>
          <a:p>
            <a:pPr algn="just"/>
            <a:r>
              <a:rPr lang="lt-LT" dirty="0" smtClean="0">
                <a:latin typeface="Times New Roman" pitchFamily="18" charset="0"/>
              </a:rPr>
              <a:t>Socialinio draudimo pensiją sudarys bendroji ir individualioji dalys.</a:t>
            </a:r>
          </a:p>
          <a:p>
            <a:pPr algn="just"/>
            <a:r>
              <a:rPr lang="lt-LT" dirty="0" smtClean="0">
                <a:latin typeface="Times New Roman" pitchFamily="18" charset="0"/>
              </a:rPr>
              <a:t>Kiekvienais metais nuo sausio1d. bazinės pensijos, apskaitos vieneto vertės dydžiai  ir našlių pensijos bazinis dydis bus  indeksuojami.</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04664"/>
            <a:ext cx="7772400" cy="1224136"/>
          </a:xfrm>
        </p:spPr>
        <p:txBody>
          <a:bodyPr/>
          <a:lstStyle/>
          <a:p>
            <a:pPr algn="ctr"/>
            <a:r>
              <a:rPr lang="lt-LT" dirty="0" smtClean="0">
                <a:latin typeface="Times New Roman" pitchFamily="18" charset="0"/>
                <a:cs typeface="Times New Roman" pitchFamily="18" charset="0"/>
              </a:rPr>
              <a:t/>
            </a:r>
            <a:br>
              <a:rPr lang="lt-LT" dirty="0" smtClean="0">
                <a:latin typeface="Times New Roman" pitchFamily="18" charset="0"/>
                <a:cs typeface="Times New Roman" pitchFamily="18" charset="0"/>
              </a:rPr>
            </a:br>
            <a:r>
              <a:rPr lang="lt-LT" sz="4000" dirty="0" smtClean="0">
                <a:latin typeface="Times New Roman" pitchFamily="18" charset="0"/>
                <a:cs typeface="Times New Roman" pitchFamily="18" charset="0"/>
              </a:rPr>
              <a:t>LR socialinio draudimo pensijų įstatymas (2)</a:t>
            </a:r>
            <a:r>
              <a:rPr lang="lt-LT" sz="4000" dirty="0" smtClean="0"/>
              <a:t/>
            </a:r>
            <a:br>
              <a:rPr lang="lt-LT" sz="4000" dirty="0" smtClean="0"/>
            </a:b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a:xfrm>
            <a:off x="1295400" y="1844824"/>
            <a:ext cx="7848600" cy="5760640"/>
          </a:xfrm>
        </p:spPr>
        <p:txBody>
          <a:bodyPr/>
          <a:lstStyle/>
          <a:p>
            <a:pPr algn="just"/>
            <a:r>
              <a:rPr lang="lt-LT" sz="3000" dirty="0" smtClean="0">
                <a:latin typeface="Times New Roman" pitchFamily="18" charset="0"/>
              </a:rPr>
              <a:t>Indeksavimas vykdomas pagal 3 praėjusių metų, einamųjų metų ir 3 ateinančių metų darbo užmokesčio fondo naudojimą. </a:t>
            </a:r>
          </a:p>
          <a:p>
            <a:pPr algn="just"/>
            <a:r>
              <a:rPr lang="lt-LT" sz="3000" dirty="0" smtClean="0">
                <a:latin typeface="Times New Roman" pitchFamily="18" charset="0"/>
              </a:rPr>
              <a:t>Ekonominės krizės metu indeksavimas stabdomas.</a:t>
            </a:r>
          </a:p>
          <a:p>
            <a:pPr algn="just"/>
            <a:r>
              <a:rPr lang="lt-LT" sz="3000" dirty="0" smtClean="0">
                <a:latin typeface="Times New Roman" pitchFamily="18" charset="0"/>
              </a:rPr>
              <a:t>IK apskaičiavimo tvarką tvirtina LR Vyriausybė.</a:t>
            </a:r>
            <a:r>
              <a:rPr lang="lt-LT" sz="3000" dirty="0" smtClean="0"/>
              <a:t> </a:t>
            </a:r>
            <a:r>
              <a:rPr lang="lt-LT" sz="3000" dirty="0" smtClean="0">
                <a:latin typeface="Times New Roman" pitchFamily="18" charset="0"/>
                <a:cs typeface="Times New Roman" pitchFamily="18" charset="0"/>
              </a:rPr>
              <a:t>IK ir pagal jį indeksuotus bazinės pensijos ir apskaitos vieneto vertės dydžius tvirtina ir skelbia Valstybinio socialinio draudimo fondo taryba.</a:t>
            </a:r>
          </a:p>
          <a:p>
            <a:pPr algn="just"/>
            <a:endParaRPr lang="lt-LT" dirty="0" smtClean="0">
              <a:latin typeface="Times New Roman" pitchFamily="18" charset="0"/>
            </a:endParaRPr>
          </a:p>
          <a:p>
            <a:endParaRPr lang="lt-LT" dirty="0" smtClean="0">
              <a:latin typeface="Times New Roman" pitchFamily="18" charset="0"/>
              <a:cs typeface="Times New Roman" pitchFamily="18" charset="0"/>
            </a:endParaRPr>
          </a:p>
          <a:p>
            <a:endParaRPr lang="lt-L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04664"/>
            <a:ext cx="7772400" cy="936104"/>
          </a:xfrm>
        </p:spPr>
        <p:txBody>
          <a:bodyPr/>
          <a:lstStyle/>
          <a:p>
            <a:pPr algn="ctr"/>
            <a:r>
              <a:rPr lang="lt-LT" sz="3200" dirty="0" smtClean="0">
                <a:latin typeface="Times New Roman" pitchFamily="18" charset="0"/>
                <a:cs typeface="Times New Roman" pitchFamily="18" charset="0"/>
              </a:rPr>
              <a:t>LR socialinio draudimo pensijų įstatymas </a:t>
            </a:r>
            <a:r>
              <a:rPr lang="lt-LT" sz="3200" dirty="0" smtClean="0"/>
              <a:t> </a:t>
            </a:r>
            <a:r>
              <a:rPr lang="lt-LT" sz="3200" dirty="0" smtClean="0">
                <a:latin typeface="Times New Roman" pitchFamily="18" charset="0"/>
                <a:cs typeface="Times New Roman" pitchFamily="18" charset="0"/>
              </a:rPr>
              <a:t>(3)</a:t>
            </a:r>
            <a:endParaRPr lang="lt-LT" sz="3200" dirty="0"/>
          </a:p>
        </p:txBody>
      </p:sp>
      <p:sp>
        <p:nvSpPr>
          <p:cNvPr id="3" name="Content Placeholder 2"/>
          <p:cNvSpPr>
            <a:spLocks noGrp="1"/>
          </p:cNvSpPr>
          <p:nvPr>
            <p:ph idx="1"/>
          </p:nvPr>
        </p:nvSpPr>
        <p:spPr>
          <a:xfrm>
            <a:off x="1295400" y="1412776"/>
            <a:ext cx="7848600" cy="5112568"/>
          </a:xfrm>
        </p:spPr>
        <p:txBody>
          <a:bodyPr/>
          <a:lstStyle/>
          <a:p>
            <a:pPr algn="just"/>
            <a:r>
              <a:rPr lang="lt-LT" sz="2800" dirty="0" smtClean="0">
                <a:latin typeface="Times New Roman" pitchFamily="18" charset="0"/>
              </a:rPr>
              <a:t>Į socialinio pensijų draudimo stažą įskaitomas laikas, per kurį asmenys gavo ligos, taip pat nelaimingų atsitikimo darbe, motinystės, tėvystės, vaiko priežiūros ar profesinės reabilitacijos, nedarbo socialinio draudimo išmokas, bedarbio pašalpos mokėtas iki 2005.01.01.</a:t>
            </a:r>
          </a:p>
          <a:p>
            <a:pPr algn="just"/>
            <a:r>
              <a:rPr lang="lt-LT" sz="2800" dirty="0" smtClean="0">
                <a:latin typeface="Times New Roman" pitchFamily="18" charset="0"/>
              </a:rPr>
              <a:t>Per kalendorinius metus įskaitomi vieneri pensijų draudimo stažo metai. </a:t>
            </a:r>
          </a:p>
          <a:p>
            <a:pPr algn="just"/>
            <a:r>
              <a:rPr lang="lt-LT" sz="2800" dirty="0" smtClean="0">
                <a:latin typeface="Times New Roman" pitchFamily="18" charset="0"/>
              </a:rPr>
              <a:t>Apskaitos vienetai skaičius </a:t>
            </a:r>
            <a:r>
              <a:rPr lang="lt-LT" sz="2800" dirty="0" err="1" smtClean="0">
                <a:latin typeface="Times New Roman" pitchFamily="18" charset="0"/>
              </a:rPr>
              <a:t>apskaič</a:t>
            </a:r>
            <a:r>
              <a:rPr lang="lt-LT" sz="2800" dirty="0" smtClean="0">
                <a:latin typeface="Times New Roman" pitchFamily="18" charset="0"/>
              </a:rPr>
              <a:t>.: Asmens sumokėtas soc. </a:t>
            </a:r>
            <a:r>
              <a:rPr lang="lt-LT" sz="2800" dirty="0" err="1" smtClean="0">
                <a:latin typeface="Times New Roman" pitchFamily="18" charset="0"/>
              </a:rPr>
              <a:t>draud</a:t>
            </a:r>
            <a:r>
              <a:rPr lang="lt-LT" sz="2800" dirty="0" smtClean="0">
                <a:latin typeface="Times New Roman" pitchFamily="18" charset="0"/>
              </a:rPr>
              <a:t>. įmokas : iš įmokų sumos nuo šalies vidutinio metų darbo užmokesčio.</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(4)</a:t>
            </a:r>
            <a:endParaRPr lang="lt-LT" dirty="0"/>
          </a:p>
        </p:txBody>
      </p:sp>
      <p:sp>
        <p:nvSpPr>
          <p:cNvPr id="3" name="Content Placeholder 2"/>
          <p:cNvSpPr>
            <a:spLocks noGrp="1"/>
          </p:cNvSpPr>
          <p:nvPr>
            <p:ph idx="1"/>
          </p:nvPr>
        </p:nvSpPr>
        <p:spPr>
          <a:xfrm>
            <a:off x="1295400" y="1981200"/>
            <a:ext cx="7848600" cy="4616152"/>
          </a:xfrm>
        </p:spPr>
        <p:txBody>
          <a:bodyPr/>
          <a:lstStyle/>
          <a:p>
            <a:pPr algn="just"/>
            <a:r>
              <a:rPr lang="lt-LT" dirty="0" smtClean="0">
                <a:latin typeface="Times New Roman" pitchFamily="18" charset="0"/>
                <a:cs typeface="Times New Roman" pitchFamily="18" charset="0"/>
              </a:rPr>
              <a:t>Apskaitos vienetai sumuojami už visus metus, kai asmuo buvo draustas pensijų socialiniu draudimu. </a:t>
            </a:r>
          </a:p>
          <a:p>
            <a:pPr algn="just"/>
            <a:r>
              <a:rPr lang="lt-LT" dirty="0" smtClean="0"/>
              <a:t> </a:t>
            </a:r>
            <a:r>
              <a:rPr lang="lt-LT" dirty="0" smtClean="0">
                <a:latin typeface="Times New Roman" pitchFamily="18" charset="0"/>
                <a:cs typeface="Times New Roman" pitchFamily="18" charset="0"/>
              </a:rPr>
              <a:t>Už kiekvienus kalendorinius pensijų socialinio draudimo metus asmeniui apskaičiuojami apskaitos vienetai dviejų skaitmenų po kablelio tikslumu. Per kalendorinius metus įgytų apskaitos vienetų skaičius negali būti didesnis kaip 5. </a:t>
            </a:r>
          </a:p>
          <a:p>
            <a:pPr algn="just"/>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32656"/>
            <a:ext cx="7772400" cy="1152128"/>
          </a:xfrm>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(5)</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a:xfrm>
            <a:off x="1295400" y="1700808"/>
            <a:ext cx="7848600" cy="4968552"/>
          </a:xfrm>
        </p:spPr>
        <p:txBody>
          <a:bodyPr/>
          <a:lstStyle/>
          <a:p>
            <a:pPr algn="just"/>
            <a:r>
              <a:rPr lang="lt-LT" sz="2800" dirty="0" smtClean="0">
                <a:latin typeface="Times New Roman" pitchFamily="18" charset="0"/>
                <a:cs typeface="Times New Roman" pitchFamily="18" charset="0"/>
              </a:rPr>
              <a:t>Senatvės pensijos bendrosios dalies dydis nustatomas pagal bazinės pensijos dydį, atsižvelgiant į asmens įgyto stažo ir būtinojo stažo santykį ir apskaičiuojamas euro cento tikslumu pagal formulę β · B, kurioje:</a:t>
            </a:r>
          </a:p>
          <a:p>
            <a:pPr algn="just"/>
            <a:r>
              <a:rPr lang="lt-LT" sz="2800" dirty="0" smtClean="0">
                <a:latin typeface="Times New Roman" pitchFamily="18" charset="0"/>
                <a:cs typeface="Times New Roman" pitchFamily="18" charset="0"/>
              </a:rPr>
              <a:t>1) β – asmens įgyto stažo ir būtinojo stažo, galiojančio senatvės pensijos skyrimo metais, santykis išreiškiamas keturių ženklų po kablelio tikslumu;</a:t>
            </a:r>
          </a:p>
          <a:p>
            <a:pPr algn="just"/>
            <a:r>
              <a:rPr lang="lt-LT" sz="2800" dirty="0" smtClean="0">
                <a:latin typeface="Times New Roman" pitchFamily="18" charset="0"/>
                <a:cs typeface="Times New Roman" pitchFamily="18" charset="0"/>
              </a:rPr>
              <a:t>1) B – tą mėnesį, už kurį mokama pensija, galiojantis bazinės pensijos dydis.</a:t>
            </a:r>
          </a:p>
          <a:p>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6</a:t>
            </a:r>
            <a:r>
              <a:rPr lang="lt-LT" dirty="0" smtClean="0">
                <a:latin typeface="Times New Roman" pitchFamily="18" charset="0"/>
                <a:cs typeface="Times New Roman" pitchFamily="18" charset="0"/>
              </a:rPr>
              <a:t>)</a:t>
            </a:r>
            <a:endParaRPr lang="lt-LT" dirty="0"/>
          </a:p>
        </p:txBody>
      </p:sp>
      <p:sp>
        <p:nvSpPr>
          <p:cNvPr id="3" name="Content Placeholder 2"/>
          <p:cNvSpPr>
            <a:spLocks noGrp="1"/>
          </p:cNvSpPr>
          <p:nvPr>
            <p:ph idx="1"/>
          </p:nvPr>
        </p:nvSpPr>
        <p:spPr/>
        <p:txBody>
          <a:bodyPr/>
          <a:lstStyle/>
          <a:p>
            <a:pPr algn="just"/>
            <a:r>
              <a:rPr lang="lt-LT" dirty="0" smtClean="0">
                <a:latin typeface="Times New Roman" pitchFamily="18" charset="0"/>
                <a:cs typeface="Times New Roman" pitchFamily="18" charset="0"/>
              </a:rPr>
              <a:t>Senatvės pensijos </a:t>
            </a:r>
            <a:r>
              <a:rPr lang="lt-LT" dirty="0" err="1" smtClean="0">
                <a:latin typeface="Times New Roman" pitchFamily="18" charset="0"/>
                <a:cs typeface="Times New Roman" pitchFamily="18" charset="0"/>
              </a:rPr>
              <a:t>individualio</a:t>
            </a:r>
            <a:r>
              <a:rPr lang="en-US" dirty="0" err="1" smtClean="0">
                <a:latin typeface="Times New Roman" pitchFamily="18" charset="0"/>
                <a:cs typeface="Times New Roman" pitchFamily="18" charset="0"/>
              </a:rPr>
              <a:t>ji</a:t>
            </a:r>
            <a:r>
              <a:rPr lang="lt-LT" dirty="0" smtClean="0">
                <a:latin typeface="Times New Roman" pitchFamily="18" charset="0"/>
                <a:cs typeface="Times New Roman" pitchFamily="18" charset="0"/>
              </a:rPr>
              <a:t> dalis dydis apskaičiuojama</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euro cento tikslumu</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pagal formulę V · p, kurioje:</a:t>
            </a:r>
          </a:p>
          <a:p>
            <a:pPr algn="just"/>
            <a:r>
              <a:rPr lang="lt-LT" dirty="0" smtClean="0">
                <a:latin typeface="Times New Roman" pitchFamily="18" charset="0"/>
                <a:cs typeface="Times New Roman" pitchFamily="18" charset="0"/>
              </a:rPr>
              <a:t>1) V – asmens įgytų apskaitos vienetų skaičius;</a:t>
            </a:r>
          </a:p>
          <a:p>
            <a:pPr algn="just"/>
            <a:r>
              <a:rPr lang="lt-LT" dirty="0" smtClean="0">
                <a:latin typeface="Times New Roman" pitchFamily="18" charset="0"/>
                <a:cs typeface="Times New Roman" pitchFamily="18" charset="0"/>
              </a:rPr>
              <a:t>2) p – tą mėnesį, už kurį mokama pensija, galiojanti apskaitos vieneto vertė. </a:t>
            </a:r>
          </a:p>
          <a:p>
            <a:pPr algn="just"/>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7</a:t>
            </a:r>
            <a:r>
              <a:rPr lang="lt-LT" dirty="0" smtClean="0">
                <a:latin typeface="Times New Roman" pitchFamily="18" charset="0"/>
                <a:cs typeface="Times New Roman" pitchFamily="18" charset="0"/>
              </a:rPr>
              <a:t>)</a:t>
            </a:r>
            <a:endParaRPr lang="lt-LT" dirty="0"/>
          </a:p>
        </p:txBody>
      </p:sp>
      <p:sp>
        <p:nvSpPr>
          <p:cNvPr id="3" name="Content Placeholder 2"/>
          <p:cNvSpPr>
            <a:spLocks noGrp="1"/>
          </p:cNvSpPr>
          <p:nvPr>
            <p:ph idx="1"/>
          </p:nvPr>
        </p:nvSpPr>
        <p:spPr>
          <a:xfrm>
            <a:off x="1295400" y="1981200"/>
            <a:ext cx="7848600" cy="4544144"/>
          </a:xfrm>
        </p:spPr>
        <p:txBody>
          <a:bodyPr/>
          <a:lstStyle/>
          <a:p>
            <a:pPr algn="just"/>
            <a:r>
              <a:rPr lang="lt-LT" dirty="0" smtClean="0">
                <a:latin typeface="Times New Roman" pitchFamily="18" charset="0"/>
                <a:cs typeface="Times New Roman" pitchFamily="18" charset="0"/>
              </a:rPr>
              <a:t>1. Nuo 2018.01.01. senatvės pensijos amžius nustatomas: moterims – 62 metai ir 4 mėnesiai, vyrams – 63 metai ir 8 mėnesiai. Nuo 2019.01.01 ir kiekvienų vėlesnių metų sausio 1 d. senatvės pensijos amžius kasmet didinamas: moterims – 4 mėnesiais per metus, vyrams – 2 mėnesiais per metus, kol pasieks 65 metų nustatytą senatvės pensijos amžių .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8</a:t>
            </a:r>
            <a:r>
              <a:rPr lang="lt-LT" dirty="0" smtClean="0">
                <a:latin typeface="Times New Roman" pitchFamily="18" charset="0"/>
                <a:cs typeface="Times New Roman" pitchFamily="18" charset="0"/>
              </a:rPr>
              <a:t>)</a:t>
            </a:r>
            <a:endParaRPr lang="lt-LT" dirty="0"/>
          </a:p>
        </p:txBody>
      </p:sp>
      <p:sp>
        <p:nvSpPr>
          <p:cNvPr id="3" name="Content Placeholder 2"/>
          <p:cNvSpPr>
            <a:spLocks noGrp="1"/>
          </p:cNvSpPr>
          <p:nvPr>
            <p:ph idx="1"/>
          </p:nvPr>
        </p:nvSpPr>
        <p:spPr>
          <a:xfrm>
            <a:off x="1295400" y="1981200"/>
            <a:ext cx="7848600" cy="4544144"/>
          </a:xfrm>
        </p:spPr>
        <p:txBody>
          <a:bodyPr/>
          <a:lstStyle/>
          <a:p>
            <a:r>
              <a:rPr lang="lt-LT" dirty="0" smtClean="0">
                <a:latin typeface="Times New Roman" pitchFamily="18" charset="0"/>
                <a:cs typeface="Times New Roman" pitchFamily="18" charset="0"/>
              </a:rPr>
              <a:t>Nuo 2018.01.01. būtinasis stažas senatvės pensijai nustatomas 30 metų ir 6 mėnesiai ir kasmet, pradedant 2019.01.01., didinamas 6 mėnesiais per metus, kol pasieks – 35 m.</a:t>
            </a:r>
            <a:endParaRPr lang="en-US"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Nuo 2018 m. sausio 1 d. nustatomas bazinės pensijos dydis – 110 </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2017 m. gruodį galiojusios bazinės pensijos.</a:t>
            </a:r>
            <a:r>
              <a:rPr lang="en-US" dirty="0" smtClean="0">
                <a:latin typeface="Times New Roman" pitchFamily="18" charset="0"/>
                <a:cs typeface="Times New Roman" pitchFamily="18" charset="0"/>
              </a:rPr>
              <a:t> </a:t>
            </a:r>
          </a:p>
          <a:p>
            <a:r>
              <a:rPr lang="lt-LT" sz="2800" b="1" dirty="0" smtClean="0">
                <a:latin typeface="Times New Roman" pitchFamily="18" charset="0"/>
                <a:cs typeface="Times New Roman" pitchFamily="18" charset="0"/>
              </a:rPr>
              <a:t>Bazinė pensija 130</a:t>
            </a:r>
            <a:r>
              <a:rPr lang="en-US" sz="2800" b="1" dirty="0" smtClean="0">
                <a:latin typeface="Times New Roman" pitchFamily="18" charset="0"/>
                <a:cs typeface="Times New Roman" pitchFamily="18" charset="0"/>
              </a:rPr>
              <a:t>€</a:t>
            </a:r>
            <a:r>
              <a:rPr lang="lt-LT" sz="2800" b="1" dirty="0" smtClean="0">
                <a:latin typeface="Times New Roman" pitchFamily="18" charset="0"/>
                <a:cs typeface="Times New Roman" pitchFamily="18" charset="0"/>
              </a:rPr>
              <a:t>x10</a:t>
            </a:r>
            <a:r>
              <a:rPr lang="en-US" sz="2800" b="1" dirty="0" smtClean="0">
                <a:latin typeface="Times New Roman" pitchFamily="18" charset="0"/>
                <a:cs typeface="Times New Roman" pitchFamily="18" charset="0"/>
              </a:rPr>
              <a:t>%=143€ x 7%=153.01€</a:t>
            </a:r>
            <a:endParaRPr lang="lt-LT" sz="2800" b="1" dirty="0" smtClean="0">
              <a:latin typeface="Times New Roman" pitchFamily="18" charset="0"/>
              <a:cs typeface="Times New Roman" pitchFamily="18" charset="0"/>
            </a:endParaRPr>
          </a:p>
          <a:p>
            <a:pPr algn="just"/>
            <a:endParaRPr lang="lt-LT" dirty="0" smtClean="0">
              <a:latin typeface="Times New Roman" pitchFamily="18" charset="0"/>
              <a:cs typeface="Times New Roman" pitchFamily="18" charset="0"/>
            </a:endParaRPr>
          </a:p>
          <a:p>
            <a:endParaRPr lang="lt-LT" dirty="0" smtClean="0">
              <a:latin typeface="Times New Roman" pitchFamily="18" charset="0"/>
              <a:cs typeface="Times New Roman" pitchFamily="18" charset="0"/>
            </a:endParaRPr>
          </a:p>
          <a:p>
            <a:endParaRPr lang="lt-LT"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9</a:t>
            </a:r>
            <a:r>
              <a:rPr lang="lt-LT" dirty="0" smtClean="0">
                <a:latin typeface="Times New Roman" pitchFamily="18" charset="0"/>
                <a:cs typeface="Times New Roman" pitchFamily="18" charset="0"/>
              </a:rPr>
              <a:t>)</a:t>
            </a:r>
            <a:endParaRPr lang="lt-LT" dirty="0"/>
          </a:p>
        </p:txBody>
      </p:sp>
      <p:sp>
        <p:nvSpPr>
          <p:cNvPr id="3" name="Content Placeholder 2"/>
          <p:cNvSpPr>
            <a:spLocks noGrp="1"/>
          </p:cNvSpPr>
          <p:nvPr>
            <p:ph idx="1"/>
          </p:nvPr>
        </p:nvSpPr>
        <p:spPr/>
        <p:txBody>
          <a:bodyPr/>
          <a:lstStyle/>
          <a:p>
            <a:pPr algn="just"/>
            <a:r>
              <a:rPr lang="lt-LT" dirty="0" smtClean="0">
                <a:latin typeface="Times New Roman" pitchFamily="18" charset="0"/>
                <a:cs typeface="Times New Roman" pitchFamily="18" charset="0"/>
              </a:rPr>
              <a:t>2. Nuo 2018 m. sausio 1 d. nustatoma apskaitos vieneto vertė – 0,5 procento 2017 m. gruodį galiojusių draudžiamųjų pajamų, padalintų iš koregavimo koeficiento 0,78.</a:t>
            </a:r>
            <a:endParaRPr lang="en-US"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476€ x0,5%=2,38:0,78=3,05 x7%=3,26.</a:t>
            </a:r>
          </a:p>
          <a:p>
            <a:pPr algn="just"/>
            <a:r>
              <a:rPr lang="lt-LT" dirty="0" smtClean="0">
                <a:latin typeface="Times New Roman" pitchFamily="18" charset="0"/>
                <a:cs typeface="Times New Roman" pitchFamily="18" charset="0"/>
              </a:rPr>
              <a:t>Senatvės pensijos bendrosios dalies </a:t>
            </a:r>
            <a:r>
              <a:rPr lang="lt-LT" dirty="0" err="1" smtClean="0">
                <a:latin typeface="Times New Roman" pitchFamily="18" charset="0"/>
                <a:cs typeface="Times New Roman" pitchFamily="18" charset="0"/>
              </a:rPr>
              <a:t>apskč</a:t>
            </a:r>
            <a:r>
              <a:rPr lang="lt-LT" dirty="0" smtClean="0">
                <a:latin typeface="Times New Roman" pitchFamily="18" charset="0"/>
                <a:cs typeface="Times New Roman" pitchFamily="18" charset="0"/>
              </a:rPr>
              <a:t>. </a:t>
            </a:r>
            <a:endParaRPr lang="lt-LT" dirty="0" smtClean="0"/>
          </a:p>
          <a:p>
            <a:r>
              <a:rPr lang="lt-LT" b="1" dirty="0" smtClean="0">
                <a:latin typeface="Times New Roman" pitchFamily="18" charset="0"/>
                <a:cs typeface="Times New Roman" pitchFamily="18" charset="0"/>
              </a:rPr>
              <a:t>40,6722 :30,6 </a:t>
            </a:r>
            <a:r>
              <a:rPr lang="en-US" b="1" dirty="0" smtClean="0">
                <a:latin typeface="Times New Roman" pitchFamily="18" charset="0"/>
                <a:cs typeface="Times New Roman" pitchFamily="18" charset="0"/>
              </a:rPr>
              <a:t>=</a:t>
            </a:r>
            <a:r>
              <a:rPr lang="lt-LT" b="1" dirty="0" smtClean="0">
                <a:latin typeface="Times New Roman" pitchFamily="18" charset="0"/>
                <a:cs typeface="Times New Roman" pitchFamily="18" charset="0"/>
              </a:rPr>
              <a:t>1,3292 x 153,01</a:t>
            </a:r>
            <a:r>
              <a:rPr lang="en-US" b="1" dirty="0" smtClean="0">
                <a:latin typeface="Times New Roman" pitchFamily="18" charset="0"/>
                <a:cs typeface="Times New Roman" pitchFamily="18" charset="0"/>
              </a:rPr>
              <a:t> =</a:t>
            </a:r>
            <a:r>
              <a:rPr lang="lt-LT" b="1" dirty="0" smtClean="0">
                <a:latin typeface="Times New Roman" pitchFamily="18" charset="0"/>
                <a:cs typeface="Times New Roman" pitchFamily="18" charset="0"/>
              </a:rPr>
              <a:t> 203,37 €</a:t>
            </a:r>
            <a:r>
              <a:rPr lang="en-US" b="1" dirty="0" smtClean="0">
                <a:latin typeface="Times New Roman" pitchFamily="18" charset="0"/>
                <a:cs typeface="Times New Roman" pitchFamily="18" charset="0"/>
              </a:rPr>
              <a:t>.</a:t>
            </a:r>
            <a:endParaRPr lang="lt-LT"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476672"/>
            <a:ext cx="7772400" cy="1152128"/>
          </a:xfrm>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10</a:t>
            </a:r>
            <a:r>
              <a:rPr lang="lt-LT" dirty="0" smtClean="0">
                <a:latin typeface="Times New Roman" pitchFamily="18" charset="0"/>
                <a:cs typeface="Times New Roman" pitchFamily="18" charset="0"/>
              </a:rPr>
              <a:t>)</a:t>
            </a:r>
            <a:endParaRPr lang="lt-LT" dirty="0"/>
          </a:p>
        </p:txBody>
      </p:sp>
      <p:sp>
        <p:nvSpPr>
          <p:cNvPr id="3" name="Content Placeholder 2"/>
          <p:cNvSpPr>
            <a:spLocks noGrp="1"/>
          </p:cNvSpPr>
          <p:nvPr>
            <p:ph idx="1"/>
          </p:nvPr>
        </p:nvSpPr>
        <p:spPr>
          <a:xfrm>
            <a:off x="1295400" y="1700808"/>
            <a:ext cx="7848600" cy="4896544"/>
          </a:xfrm>
        </p:spPr>
        <p:txBody>
          <a:bodyPr/>
          <a:lstStyle/>
          <a:p>
            <a:r>
              <a:rPr lang="lt-LT" sz="2800" dirty="0" smtClean="0">
                <a:latin typeface="Times New Roman" pitchFamily="18" charset="0"/>
                <a:cs typeface="Times New Roman" pitchFamily="18" charset="0"/>
              </a:rPr>
              <a:t>Senatvės pensijos individualiosios dalies apskaičiavimo pavyzdys:</a:t>
            </a:r>
          </a:p>
          <a:p>
            <a:r>
              <a:rPr lang="en-US" sz="2800" dirty="0" smtClean="0">
                <a:latin typeface="Times New Roman" pitchFamily="18" charset="0"/>
                <a:cs typeface="Times New Roman" pitchFamily="18" charset="0"/>
              </a:rPr>
              <a:t>Apskt.vnt. Sk. </a:t>
            </a:r>
            <a:r>
              <a:rPr lang="lt-LT" sz="2800" b="1" dirty="0" smtClean="0">
                <a:latin typeface="Times New Roman" pitchFamily="18" charset="0"/>
                <a:cs typeface="Times New Roman" pitchFamily="18" charset="0"/>
              </a:rPr>
              <a:t>40,6722 </a:t>
            </a:r>
            <a:r>
              <a:rPr lang="en-US" sz="2800" b="1" dirty="0" smtClean="0">
                <a:latin typeface="Times New Roman" pitchFamily="18" charset="0"/>
                <a:cs typeface="Times New Roman" pitchFamily="18" charset="0"/>
              </a:rPr>
              <a:t>x 2 = 81,34 x 3,26 = 265,18 €.</a:t>
            </a:r>
          </a:p>
          <a:p>
            <a:r>
              <a:rPr lang="lt-LT" sz="2800" b="1" dirty="0" smtClean="0">
                <a:latin typeface="Times New Roman" pitchFamily="18" charset="0"/>
                <a:cs typeface="Times New Roman" pitchFamily="18" charset="0"/>
              </a:rPr>
              <a:t>Pensijos dydis  </a:t>
            </a:r>
            <a:r>
              <a:rPr lang="en-US" sz="2800" b="1" dirty="0" smtClean="0">
                <a:latin typeface="Times New Roman" pitchFamily="18" charset="0"/>
                <a:cs typeface="Times New Roman" pitchFamily="18" charset="0"/>
              </a:rPr>
              <a:t>203,37 +265,18 =468,55 €.</a:t>
            </a:r>
          </a:p>
          <a:p>
            <a:pPr algn="just"/>
            <a:r>
              <a:rPr lang="lt-LT" sz="2800" dirty="0" smtClean="0">
                <a:latin typeface="Times New Roman" pitchFamily="18" charset="0"/>
                <a:cs typeface="Times New Roman" pitchFamily="18" charset="0"/>
              </a:rPr>
              <a:t>Nuo kiekvienų kalendorinių metų liepos 1 dienos, pradedant 2019 metais, senatvės pensija kiekvienais metais naujinama, įvertinant asmens po pensijos skyrimo įgytą stažą ir apskaitos vienetų skaičių</a:t>
            </a:r>
            <a:r>
              <a:rPr lang="en-US" sz="2800" dirty="0" smtClean="0">
                <a:latin typeface="Times New Roman" pitchFamily="18" charset="0"/>
                <a:cs typeface="Times New Roman" pitchFamily="18" charset="0"/>
              </a:rPr>
              <a:t>.</a:t>
            </a:r>
            <a:endParaRPr lang="lt-LT" sz="2800" dirty="0" smtClean="0">
              <a:latin typeface="Times New Roman" pitchFamily="18" charset="0"/>
              <a:cs typeface="Times New Roman" pitchFamily="18" charset="0"/>
            </a:endParaRPr>
          </a:p>
          <a:p>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z="4000" dirty="0" smtClean="0">
                <a:latin typeface="Times New Roman" pitchFamily="18" charset="0"/>
                <a:cs typeface="Times New Roman" pitchFamily="18" charset="0"/>
              </a:rPr>
              <a:t>LR socialinio draudimo pensijų įstatymas </a:t>
            </a:r>
            <a:r>
              <a:rPr lang="lt-LT" sz="4000" dirty="0" smtClean="0"/>
              <a:t> </a:t>
            </a:r>
            <a:r>
              <a:rPr lang="lt-LT" sz="4000" dirty="0" smtClean="0">
                <a:latin typeface="Times New Roman" pitchFamily="18" charset="0"/>
                <a:cs typeface="Times New Roman" pitchFamily="18" charset="0"/>
              </a:rPr>
              <a:t>(</a:t>
            </a:r>
            <a:r>
              <a:rPr lang="en-US" sz="4000" dirty="0" smtClean="0">
                <a:latin typeface="Times New Roman" pitchFamily="18" charset="0"/>
                <a:cs typeface="Times New Roman" pitchFamily="18" charset="0"/>
              </a:rPr>
              <a:t>11</a:t>
            </a:r>
            <a:r>
              <a:rPr lang="lt-LT" sz="4000" dirty="0" smtClean="0">
                <a:latin typeface="Times New Roman" pitchFamily="18" charset="0"/>
                <a:cs typeface="Times New Roman" pitchFamily="18" charset="0"/>
              </a:rPr>
              <a:t>)</a:t>
            </a:r>
            <a:endParaRPr lang="lt-LT" sz="4000" dirty="0"/>
          </a:p>
        </p:txBody>
      </p:sp>
      <p:sp>
        <p:nvSpPr>
          <p:cNvPr id="3" name="Content Placeholder 2"/>
          <p:cNvSpPr>
            <a:spLocks noGrp="1"/>
          </p:cNvSpPr>
          <p:nvPr>
            <p:ph idx="1"/>
          </p:nvPr>
        </p:nvSpPr>
        <p:spPr/>
        <p:txBody>
          <a:bodyPr/>
          <a:lstStyle/>
          <a:p>
            <a:pPr algn="just"/>
            <a:r>
              <a:rPr lang="lt-LT" sz="2400" dirty="0" smtClean="0">
                <a:latin typeface="Times New Roman" pitchFamily="18" charset="0"/>
                <a:cs typeface="Times New Roman" pitchFamily="18" charset="0"/>
              </a:rPr>
              <a:t>Išankstinė senatvės pensija gali būti skiriama asmeniui jei kreipimosi dėl išankstinės senatvės pensijos dieną asmuo atitinka visas šias sąlygas:</a:t>
            </a:r>
          </a:p>
          <a:p>
            <a:pPr algn="just"/>
            <a:r>
              <a:rPr lang="lt-LT" sz="2400" dirty="0" smtClean="0">
                <a:latin typeface="Times New Roman" pitchFamily="18" charset="0"/>
                <a:cs typeface="Times New Roman" pitchFamily="18" charset="0"/>
              </a:rPr>
              <a:t>1) iki nustatyto senatvės pensijos amžiaus jam yra likę ne daugiau kaip 5</a:t>
            </a:r>
            <a:r>
              <a:rPr lang="lt-LT" sz="2400" b="1"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metai;</a:t>
            </a:r>
          </a:p>
          <a:p>
            <a:pPr algn="just"/>
            <a:r>
              <a:rPr lang="lt-LT" sz="2400" dirty="0" smtClean="0">
                <a:latin typeface="Times New Roman" pitchFamily="18" charset="0"/>
                <a:cs typeface="Times New Roman" pitchFamily="18" charset="0"/>
              </a:rPr>
              <a:t>2) turi būtinąjį stažą senatvės pensijai skirti, galiosiantį tais metais, kuriais asmuo sukaks senatvės pensijos amžių. išskyrus šio straipsnio 2 dalyje nurodytus asmenis;</a:t>
            </a:r>
          </a:p>
          <a:p>
            <a:pPr algn="just"/>
            <a:r>
              <a:rPr lang="lt-LT" sz="2400" dirty="0" smtClean="0">
                <a:latin typeface="Times New Roman" pitchFamily="18" charset="0"/>
                <a:cs typeface="Times New Roman" pitchFamily="18" charset="0"/>
              </a:rPr>
              <a:t>3) negauna kitų socialinio draudimo, valstybinių, šalpos pensijų.</a:t>
            </a:r>
          </a:p>
          <a:p>
            <a:pPr algn="just"/>
            <a:endParaRPr lang="lt-LT"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2)</a:t>
            </a:r>
            <a:endParaRPr lang="lt-LT" dirty="0"/>
          </a:p>
        </p:txBody>
      </p:sp>
      <p:sp>
        <p:nvSpPr>
          <p:cNvPr id="3" name="Content Placeholder 2"/>
          <p:cNvSpPr>
            <a:spLocks noGrp="1"/>
          </p:cNvSpPr>
          <p:nvPr>
            <p:ph idx="1"/>
          </p:nvPr>
        </p:nvSpPr>
        <p:spPr/>
        <p:txBody>
          <a:bodyPr/>
          <a:lstStyle/>
          <a:p>
            <a:pPr algn="just"/>
            <a:r>
              <a:rPr lang="lt-LT" dirty="0" smtClean="0">
                <a:latin typeface="Times New Roman" pitchFamily="18" charset="0"/>
                <a:cs typeface="Times New Roman" pitchFamily="18" charset="0"/>
              </a:rPr>
              <a:t>Išankstinė senatvės pensijos bendroji ir individualioji dalys mažinamos</a:t>
            </a:r>
            <a:r>
              <a:rPr lang="lt-LT" dirty="0" smtClean="0"/>
              <a:t> </a:t>
            </a:r>
            <a:r>
              <a:rPr lang="lt-LT" dirty="0" smtClean="0">
                <a:latin typeface="Times New Roman" pitchFamily="18" charset="0"/>
                <a:cs typeface="Times New Roman" pitchFamily="18" charset="0"/>
              </a:rPr>
              <a:t>po 0,4 procento už kiekvieną pilną mėnesį, likusį iki senatvės pensijos amžiaus sukakties. </a:t>
            </a:r>
          </a:p>
          <a:p>
            <a:pPr algn="just"/>
            <a:r>
              <a:rPr lang="lt-LT" dirty="0" smtClean="0">
                <a:latin typeface="Times New Roman" pitchFamily="18" charset="0"/>
                <a:cs typeface="Times New Roman" pitchFamily="18" charset="0"/>
              </a:rPr>
              <a:t>2017m.9 mėn. išankstines pensijas  gavo 7276 žm.</a:t>
            </a:r>
          </a:p>
          <a:p>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3)</a:t>
            </a:r>
            <a:endParaRPr lang="lt-LT" dirty="0"/>
          </a:p>
        </p:txBody>
      </p:sp>
      <p:sp>
        <p:nvSpPr>
          <p:cNvPr id="3" name="Content Placeholder 2"/>
          <p:cNvSpPr>
            <a:spLocks noGrp="1"/>
          </p:cNvSpPr>
          <p:nvPr>
            <p:ph idx="1"/>
          </p:nvPr>
        </p:nvSpPr>
        <p:spPr>
          <a:xfrm>
            <a:off x="1295400" y="1981200"/>
            <a:ext cx="7772400" cy="4876800"/>
          </a:xfrm>
        </p:spPr>
        <p:txBody>
          <a:bodyPr/>
          <a:lstStyle/>
          <a:p>
            <a:pPr algn="just"/>
            <a:r>
              <a:rPr lang="lt-LT" sz="2800" dirty="0" smtClean="0">
                <a:latin typeface="Times New Roman" pitchFamily="18" charset="0"/>
                <a:cs typeface="Times New Roman" pitchFamily="18" charset="0"/>
              </a:rPr>
              <a:t>Asmeniui, kuris pripažintas nedarbingu arba iš dalies darbingu, nustatomas toks minimalusis stažas netekto darbingumo pensijai: kol asmeniui sukanka 22 metai – 2 mėnesiai; sukakusiam 22 metus minimalusis stažas kasmet didinamas 2 mėnesiais per metus; sukakusiam 36 metus minimalusis stažas kasmet didinamas 6 mėnesiais per metus (šio įstatymo 6 priedas), bet negali viršyti minimaliojo stažo, nustatyto senatvės pensijai, t.y. 15 metų.</a:t>
            </a:r>
          </a:p>
          <a:p>
            <a:pPr algn="just"/>
            <a:endParaRPr lang="lt-LT"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4)</a:t>
            </a:r>
            <a:endParaRPr lang="lt-LT" dirty="0"/>
          </a:p>
        </p:txBody>
      </p:sp>
      <p:sp>
        <p:nvSpPr>
          <p:cNvPr id="3" name="Content Placeholder 2"/>
          <p:cNvSpPr>
            <a:spLocks noGrp="1"/>
          </p:cNvSpPr>
          <p:nvPr>
            <p:ph idx="1"/>
          </p:nvPr>
        </p:nvSpPr>
        <p:spPr>
          <a:xfrm>
            <a:off x="1295400" y="1981200"/>
            <a:ext cx="7848600" cy="4472136"/>
          </a:xfrm>
        </p:spPr>
        <p:txBody>
          <a:bodyPr/>
          <a:lstStyle/>
          <a:p>
            <a:pPr algn="just"/>
            <a:r>
              <a:rPr lang="lt-LT" sz="2400" dirty="0" smtClean="0">
                <a:latin typeface="Times New Roman" pitchFamily="18" charset="0"/>
                <a:cs typeface="Times New Roman" pitchFamily="18" charset="0"/>
              </a:rPr>
              <a:t>Būtinasis stažas netekto darbingumo pensijai nustatomas taip: kol asmeniui sukanka 24 metai – vieni metai; sukakusiam 24 metus būtinasis stažas didinamas 4 mėnesiais kiekvienais asmens amžiaus metais; sukakusiam 30 metų būtinasis stažas didinamas 6 mėnesiais kiekvienais asmens amžiaus metais; sukakusiam 34 metus būtinasis stažas didinamas 8 mėnesiais kiekvienais asmens amžiaus metais; sukakusiam 40 metų būtinasis stažas didinamas 12 mėnesių kiekvienais asmens amžiaus metais (šio įstatymo 6 priedas), bet negali viršyti būtinojo stažo, nustatyto senatvės pensijai  - 35 metų .</a:t>
            </a:r>
          </a:p>
          <a:p>
            <a:pPr algn="just"/>
            <a:endParaRPr lang="lt-LT"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5)</a:t>
            </a:r>
            <a:endParaRPr lang="lt-LT" dirty="0"/>
          </a:p>
        </p:txBody>
      </p:sp>
      <p:sp>
        <p:nvSpPr>
          <p:cNvPr id="3" name="Content Placeholder 2"/>
          <p:cNvSpPr>
            <a:spLocks noGrp="1"/>
          </p:cNvSpPr>
          <p:nvPr>
            <p:ph idx="1"/>
          </p:nvPr>
        </p:nvSpPr>
        <p:spPr/>
        <p:txBody>
          <a:bodyPr/>
          <a:lstStyle/>
          <a:p>
            <a:pPr algn="just"/>
            <a:r>
              <a:rPr lang="lt-LT" sz="2800" dirty="0" smtClean="0">
                <a:latin typeface="Times New Roman" pitchFamily="18" charset="0"/>
                <a:cs typeface="Times New Roman" pitchFamily="18" charset="0"/>
              </a:rPr>
              <a:t>Teisę gauti našlių pensiją turi šie asmenys:</a:t>
            </a:r>
          </a:p>
          <a:p>
            <a:pPr algn="just">
              <a:buNone/>
            </a:pPr>
            <a:r>
              <a:rPr lang="lt-LT" sz="2800" dirty="0" smtClean="0">
                <a:latin typeface="Times New Roman" pitchFamily="18" charset="0"/>
                <a:cs typeface="Times New Roman" pitchFamily="18" charset="0"/>
              </a:rPr>
              <a:t>	sukakę senatvės pensijos amžių našlė arba našlys, neatsižvelgiant į jų amžių sutuoktinio mirties metu; </a:t>
            </a:r>
          </a:p>
          <a:p>
            <a:pPr algn="just"/>
            <a:r>
              <a:rPr lang="lt-LT" sz="2800" dirty="0" smtClean="0">
                <a:latin typeface="Times New Roman" pitchFamily="18" charset="0"/>
                <a:cs typeface="Times New Roman" pitchFamily="18" charset="0"/>
              </a:rPr>
              <a:t>Našlė arba našlys, neturėję su mirusiu sutuoktiniu vaikų, turi teisę gauti našlių pensiją tik tuo atveju, jei nuo santuokos įregistravimo nustatyta tvarka iki sutuoktinio mirties dienos praėjo ne mažiau kaip vieneri metai.</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6)</a:t>
            </a:r>
            <a:endParaRPr lang="lt-LT" dirty="0"/>
          </a:p>
        </p:txBody>
      </p:sp>
      <p:sp>
        <p:nvSpPr>
          <p:cNvPr id="3" name="Content Placeholder 2"/>
          <p:cNvSpPr>
            <a:spLocks noGrp="1"/>
          </p:cNvSpPr>
          <p:nvPr>
            <p:ph idx="1"/>
          </p:nvPr>
        </p:nvSpPr>
        <p:spPr/>
        <p:txBody>
          <a:bodyPr/>
          <a:lstStyle/>
          <a:p>
            <a:pPr algn="just"/>
            <a:r>
              <a:rPr lang="lt-LT" sz="2800" dirty="0" smtClean="0">
                <a:latin typeface="Times New Roman" pitchFamily="18" charset="0"/>
                <a:cs typeface="Times New Roman" pitchFamily="18" charset="0"/>
              </a:rPr>
              <a:t>Našlei ar našliui našlių pensija neskiriama, o paskirtosios pensijos mokėjimas nutraukiamas dar kartą susituokus.</a:t>
            </a:r>
          </a:p>
          <a:p>
            <a:pPr algn="just"/>
            <a:r>
              <a:rPr lang="lt-LT" sz="2800" dirty="0" smtClean="0">
                <a:latin typeface="Times New Roman" pitchFamily="18" charset="0"/>
                <a:cs typeface="Times New Roman" pitchFamily="18" charset="0"/>
              </a:rPr>
              <a:t>Našlei arba našliui, turintiems teisę gauti našlių pensiją, našlių pensija skiriama našlių pensijos bazinio dydžio, kurio dydis dabar yra 21€. </a:t>
            </a:r>
          </a:p>
          <a:p>
            <a:pPr algn="just"/>
            <a:r>
              <a:rPr lang="lt-LT" sz="2800" dirty="0" smtClean="0">
                <a:latin typeface="Times New Roman" pitchFamily="18" charset="0"/>
                <a:cs typeface="Times New Roman" pitchFamily="18" charset="0"/>
              </a:rPr>
              <a:t>Teisę gauti našlaičių pensiją turi mirusiojo vaikai ir įvaikiai iki 18 metų, taip pat  jei mokosi iki sukaks 24 metai.</a:t>
            </a:r>
          </a:p>
          <a:p>
            <a:pPr algn="just"/>
            <a:endParaRPr lang="lt-LT" sz="2800" dirty="0" smtClean="0">
              <a:latin typeface="Times New Roman" pitchFamily="18" charset="0"/>
              <a:cs typeface="Times New Roman" pitchFamily="18" charset="0"/>
            </a:endParaRPr>
          </a:p>
          <a:p>
            <a:endParaRPr lang="lt-LT" dirty="0" smtClean="0"/>
          </a:p>
          <a:p>
            <a:endParaRPr lang="lt-L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7)</a:t>
            </a:r>
            <a:endParaRPr lang="lt-LT" dirty="0"/>
          </a:p>
        </p:txBody>
      </p:sp>
      <p:sp>
        <p:nvSpPr>
          <p:cNvPr id="3" name="Content Placeholder 2"/>
          <p:cNvSpPr>
            <a:spLocks noGrp="1"/>
          </p:cNvSpPr>
          <p:nvPr>
            <p:ph idx="1"/>
          </p:nvPr>
        </p:nvSpPr>
        <p:spPr/>
        <p:txBody>
          <a:bodyPr/>
          <a:lstStyle/>
          <a:p>
            <a:pPr algn="just"/>
            <a:r>
              <a:rPr lang="lt-LT" sz="2800" dirty="0" smtClean="0">
                <a:latin typeface="Times New Roman" pitchFamily="18" charset="0"/>
                <a:cs typeface="Times New Roman" pitchFamily="18" charset="0"/>
              </a:rPr>
              <a:t>Asmeniui, turinčiam teisę gauti našlaičių pensiją, ši pensija apskaičiuojama pagal mirusio asmens gautos ar galėjusios priklausyti pensijos bendrosios ir individualiosios dalių dydį:</a:t>
            </a:r>
          </a:p>
          <a:p>
            <a:pPr algn="just"/>
            <a:r>
              <a:rPr lang="lt-LT" sz="2800" dirty="0" smtClean="0">
                <a:latin typeface="Times New Roman" pitchFamily="18" charset="0"/>
                <a:cs typeface="Times New Roman" pitchFamily="18" charset="0"/>
              </a:rPr>
              <a:t>1) mirus senatvės, netekto darbingumo (invalidumo) ar išankstinės senatvės pensijos gavėjui, našlaičių pensija apskaičiuojama pagal mirusiojo gautos pensijos bendrosios ir individualiosios dalių dydžius;</a:t>
            </a:r>
          </a:p>
          <a:p>
            <a:pPr algn="just"/>
            <a:endParaRPr lang="lt-LT" dirty="0" smtClean="0">
              <a:latin typeface="Times New Roman" pitchFamily="18" charset="0"/>
              <a:cs typeface="Times New Roman" pitchFamily="18" charset="0"/>
            </a:endParaRPr>
          </a:p>
          <a:p>
            <a:endParaRPr lang="lt-L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7)</a:t>
            </a:r>
            <a:endParaRPr lang="lt-LT" dirty="0"/>
          </a:p>
        </p:txBody>
      </p:sp>
      <p:sp>
        <p:nvSpPr>
          <p:cNvPr id="3" name="Content Placeholder 2"/>
          <p:cNvSpPr>
            <a:spLocks noGrp="1"/>
          </p:cNvSpPr>
          <p:nvPr>
            <p:ph idx="1"/>
          </p:nvPr>
        </p:nvSpPr>
        <p:spPr>
          <a:xfrm>
            <a:off x="1295400" y="1981200"/>
            <a:ext cx="7772400" cy="4400128"/>
          </a:xfrm>
        </p:spPr>
        <p:txBody>
          <a:bodyPr/>
          <a:lstStyle/>
          <a:p>
            <a:pPr algn="just"/>
            <a:r>
              <a:rPr lang="lt-LT" sz="2400" dirty="0" smtClean="0">
                <a:latin typeface="Times New Roman" pitchFamily="18" charset="0"/>
                <a:cs typeface="Times New Roman" pitchFamily="18" charset="0"/>
              </a:rPr>
              <a:t>2) mirus asmeniui, kuris jau buvo sukakęs senatvės pensijos amžių, bet negavo senatvės pensijos, našlaičių pensija apskaičiuojama pagal mirusiajam galėjusios priklausyti senatvės pensijos bendrosios ir individualiosios dalių dydžius;</a:t>
            </a:r>
          </a:p>
          <a:p>
            <a:pPr algn="just"/>
            <a:r>
              <a:rPr lang="lt-LT" sz="2400" dirty="0" smtClean="0">
                <a:latin typeface="Times New Roman" pitchFamily="18" charset="0"/>
                <a:cs typeface="Times New Roman" pitchFamily="18" charset="0"/>
              </a:rPr>
              <a:t>3) mirus asmeniui, kuris nebuvo sukakęs senatvės pensijos amžiaus, našlaičių pensija apskaičiuojama pagal mirusiajam galėjusios priklausyti netekto darbingumo pensijos bendrosios ir individualiosios dalių dydžius, apskaičiuotus asmenims, netekusiems 60 procentų darbingumo (II grupės invalidumo pensijos dydį).</a:t>
            </a:r>
          </a:p>
          <a:p>
            <a:endParaRPr lang="lt-L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8)</a:t>
            </a:r>
            <a:endParaRPr lang="lt-LT" dirty="0"/>
          </a:p>
        </p:txBody>
      </p:sp>
      <p:sp>
        <p:nvSpPr>
          <p:cNvPr id="3" name="Content Placeholder 2"/>
          <p:cNvSpPr>
            <a:spLocks noGrp="1"/>
          </p:cNvSpPr>
          <p:nvPr>
            <p:ph idx="1"/>
          </p:nvPr>
        </p:nvSpPr>
        <p:spPr/>
        <p:txBody>
          <a:bodyPr/>
          <a:lstStyle/>
          <a:p>
            <a:pPr algn="just"/>
            <a:r>
              <a:rPr lang="lt-LT" sz="3000" dirty="0" smtClean="0">
                <a:latin typeface="Times New Roman" pitchFamily="18" charset="0"/>
                <a:cs typeface="Times New Roman" pitchFamily="18" charset="0"/>
              </a:rPr>
              <a:t>Našlaičių pensijos dydis yra 50 procentų pensijų bendrosios ir individualiosios dalių dydžio. Jei tokią teisę turi du ir daugiau vaikų (įvaikių), kiekvienam skiriama po lygiai, bet ne daugiau kaip 100 procentų viso apskaičiuotos netekto darbingumo (invalidumo) ar senatvės pensijos bendrosios ir individualiosios dalių dydžio. </a:t>
            </a:r>
            <a:endParaRPr lang="lt-LT" sz="3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1</a:t>
            </a:r>
            <a:r>
              <a:rPr lang="lt-LT" dirty="0" smtClean="0">
                <a:latin typeface="Times New Roman" pitchFamily="18" charset="0"/>
                <a:cs typeface="Times New Roman" pitchFamily="18" charset="0"/>
              </a:rPr>
              <a:t>9)</a:t>
            </a:r>
            <a:endParaRPr lang="lt-LT" dirty="0"/>
          </a:p>
        </p:txBody>
      </p:sp>
      <p:sp>
        <p:nvSpPr>
          <p:cNvPr id="3" name="Content Placeholder 2"/>
          <p:cNvSpPr>
            <a:spLocks noGrp="1"/>
          </p:cNvSpPr>
          <p:nvPr>
            <p:ph idx="1"/>
          </p:nvPr>
        </p:nvSpPr>
        <p:spPr/>
        <p:txBody>
          <a:bodyPr/>
          <a:lstStyle/>
          <a:p>
            <a:pPr algn="just"/>
            <a:r>
              <a:rPr lang="lt-LT" dirty="0" smtClean="0">
                <a:latin typeface="Times New Roman" pitchFamily="18" charset="0"/>
                <a:cs typeface="Times New Roman" pitchFamily="18" charset="0"/>
              </a:rPr>
              <a:t>Našlaičių pensijos abiejų tėvų (įtėvių) netekusiems našlaičiams skiriamos už kiekvieną iš mirusių tėvų (įtėvių).</a:t>
            </a:r>
          </a:p>
          <a:p>
            <a:pPr algn="just"/>
            <a:r>
              <a:rPr lang="lt-LT" dirty="0" smtClean="0">
                <a:latin typeface="Times New Roman" pitchFamily="18" charset="0"/>
                <a:cs typeface="Times New Roman" pitchFamily="18" charset="0"/>
              </a:rPr>
              <a:t>Indeksavus</a:t>
            </a:r>
            <a:r>
              <a:rPr lang="lt-LT" b="1"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bazinės pensijos dydį ir apskaitos vieneto vertę, našlaičių pensijos yra atitinkamai apskaičiuojamos pagal naujus šių rodiklių dydžius. </a:t>
            </a:r>
          </a:p>
          <a:p>
            <a:pPr algn="just">
              <a:buNone/>
            </a:pPr>
            <a:r>
              <a:rPr lang="lt-LT" dirty="0" smtClean="0">
                <a:latin typeface="Times New Roman" pitchFamily="18" charset="0"/>
                <a:cs typeface="Times New Roman" pitchFamily="18" charset="0"/>
              </a:rPr>
              <a:t> </a:t>
            </a:r>
          </a:p>
          <a:p>
            <a:endParaRPr lang="lt-L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LR socialinio draudimo pensijų įstatymas </a:t>
            </a:r>
            <a:r>
              <a:rPr lang="lt-LT" dirty="0" smtClean="0"/>
              <a:t> </a:t>
            </a:r>
            <a:r>
              <a:rPr lang="lt-LT" dirty="0" smtClean="0">
                <a:latin typeface="Times New Roman" pitchFamily="18" charset="0"/>
                <a:cs typeface="Times New Roman" pitchFamily="18" charset="0"/>
              </a:rPr>
              <a:t>(20)</a:t>
            </a:r>
            <a:endParaRPr lang="lt-LT" dirty="0"/>
          </a:p>
        </p:txBody>
      </p:sp>
      <p:sp>
        <p:nvSpPr>
          <p:cNvPr id="3" name="Content Placeholder 2"/>
          <p:cNvSpPr>
            <a:spLocks noGrp="1"/>
          </p:cNvSpPr>
          <p:nvPr>
            <p:ph idx="1"/>
          </p:nvPr>
        </p:nvSpPr>
        <p:spPr>
          <a:xfrm>
            <a:off x="1295400" y="1844824"/>
            <a:ext cx="7772400" cy="4608512"/>
          </a:xfrm>
        </p:spPr>
        <p:txBody>
          <a:bodyPr/>
          <a:lstStyle/>
          <a:p>
            <a:pPr algn="just"/>
            <a:r>
              <a:rPr lang="lt-LT" dirty="0" smtClean="0">
                <a:latin typeface="Times New Roman" pitchFamily="18" charset="0"/>
                <a:cs typeface="Times New Roman" pitchFamily="18" charset="0"/>
              </a:rPr>
              <a:t>Kreiptis dėl pensijos paskyrimo galima prieš tris mėnesius iki teisės gauti pensiją atsiradimo arba bet kuriuo metu po teisės gauti pensiją atsiradimo.</a:t>
            </a:r>
          </a:p>
          <a:p>
            <a:pPr algn="just"/>
            <a:r>
              <a:rPr lang="lt-LT" dirty="0" smtClean="0">
                <a:latin typeface="Times New Roman" pitchFamily="18" charset="0"/>
                <a:cs typeface="Times New Roman" pitchFamily="18" charset="0"/>
              </a:rPr>
              <a:t>Pensija skiriama ir mokama nuo teisės gauti pensiją atsiradimo dienos, tačiau ne daugiau kaip už 6 mėnesius iki kreipimosi dėl pensijos paskyrimo dienos.</a:t>
            </a:r>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9600"/>
            <a:ext cx="7772400" cy="1091208"/>
          </a:xfrm>
        </p:spPr>
        <p:txBody>
          <a:bodyPr/>
          <a:lstStyle/>
          <a:p>
            <a:pPr algn="ctr"/>
            <a:r>
              <a:rPr lang="lt-LT" sz="4000" dirty="0" smtClean="0">
                <a:latin typeface="Times New Roman" pitchFamily="18" charset="0"/>
                <a:cs typeface="Times New Roman" pitchFamily="18" charset="0"/>
              </a:rPr>
              <a:t>LR socialinio draudimo pensijų įstatymas </a:t>
            </a:r>
            <a:r>
              <a:rPr lang="lt-LT" sz="4000" dirty="0" smtClean="0"/>
              <a:t> </a:t>
            </a:r>
            <a:r>
              <a:rPr lang="lt-LT" sz="4000" dirty="0" smtClean="0">
                <a:latin typeface="Times New Roman" pitchFamily="18" charset="0"/>
                <a:cs typeface="Times New Roman" pitchFamily="18" charset="0"/>
              </a:rPr>
              <a:t>(2</a:t>
            </a:r>
            <a:r>
              <a:rPr lang="en-US" sz="4000" dirty="0" smtClean="0">
                <a:latin typeface="Times New Roman" pitchFamily="18" charset="0"/>
                <a:cs typeface="Times New Roman" pitchFamily="18" charset="0"/>
              </a:rPr>
              <a:t>1</a:t>
            </a:r>
            <a:r>
              <a:rPr lang="lt-LT" sz="4000" dirty="0" smtClean="0">
                <a:latin typeface="Times New Roman" pitchFamily="18" charset="0"/>
                <a:cs typeface="Times New Roman" pitchFamily="18" charset="0"/>
              </a:rPr>
              <a:t>)</a:t>
            </a:r>
            <a:endParaRPr lang="lt-LT" sz="4000" dirty="0"/>
          </a:p>
        </p:txBody>
      </p:sp>
      <p:sp>
        <p:nvSpPr>
          <p:cNvPr id="3" name="Content Placeholder 2"/>
          <p:cNvSpPr>
            <a:spLocks noGrp="1"/>
          </p:cNvSpPr>
          <p:nvPr>
            <p:ph idx="1"/>
          </p:nvPr>
        </p:nvSpPr>
        <p:spPr>
          <a:xfrm>
            <a:off x="1295400" y="1844824"/>
            <a:ext cx="7772400" cy="4680520"/>
          </a:xfrm>
        </p:spPr>
        <p:txBody>
          <a:bodyPr/>
          <a:lstStyle/>
          <a:p>
            <a:pPr algn="just"/>
            <a:r>
              <a:rPr lang="lt-LT" sz="2600" dirty="0" smtClean="0">
                <a:latin typeface="Times New Roman" pitchFamily="18" charset="0"/>
                <a:cs typeface="Times New Roman" pitchFamily="18" charset="0"/>
              </a:rPr>
              <a:t>Pensijos gavėjui mirus, jį palaidojusiems asmenims išmokama pensija už mirties mėnesį, jeigu ji dar nebuvo išmokėta, ir paskirtos pensijos vieno mėnesio dydžio suma.</a:t>
            </a:r>
          </a:p>
          <a:p>
            <a:pPr algn="just"/>
            <a:r>
              <a:rPr lang="lt-LT" sz="2600" dirty="0" smtClean="0">
                <a:latin typeface="Times New Roman" pitchFamily="18" charset="0"/>
                <a:cs typeface="Times New Roman" pitchFamily="18" charset="0"/>
              </a:rPr>
              <a:t>Jei nuo paskutinio senatvės pensijos skyrimo iki šio įstatymo įsigaliojimo asmuo turėjo draudžiamųjų pajamų, nuo kurių buvo mokamos pensijų socialinio draudimo įmokos, ar buvo draustas pensijų socialiniu draudimu, turimo stažo duomenys atnaujinami 2017 m. gruodžio 31 d. ir taikomi apskaičiuojant bendrąją </a:t>
            </a:r>
            <a:r>
              <a:rPr lang="lt-LT" sz="2600" smtClean="0">
                <a:latin typeface="Times New Roman" pitchFamily="18" charset="0"/>
                <a:cs typeface="Times New Roman" pitchFamily="18" charset="0"/>
              </a:rPr>
              <a:t>pensijos dalį.</a:t>
            </a:r>
            <a:endParaRPr lang="lt-LT" sz="2600" dirty="0" smtClean="0">
              <a:latin typeface="Times New Roman" pitchFamily="18" charset="0"/>
              <a:cs typeface="Times New Roman" pitchFamily="18" charset="0"/>
            </a:endParaRPr>
          </a:p>
          <a:p>
            <a:pPr algn="just"/>
            <a:endParaRPr lang="lt-LT" sz="2600" dirty="0" smtClean="0">
              <a:latin typeface="Times New Roman" pitchFamily="18" charset="0"/>
              <a:cs typeface="Times New Roman" pitchFamily="18" charset="0"/>
            </a:endParaRPr>
          </a:p>
          <a:p>
            <a:endParaRPr lang="lt-L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32656"/>
            <a:ext cx="7772400" cy="1152128"/>
          </a:xfrm>
        </p:spPr>
        <p:txBody>
          <a:bodyPr/>
          <a:lstStyle/>
          <a:p>
            <a:pPr algn="ctr"/>
            <a:r>
              <a:rPr lang="lt-LT" dirty="0" smtClean="0">
                <a:latin typeface="Times New Roman" pitchFamily="18" charset="0"/>
                <a:cs typeface="Times New Roman" pitchFamily="18" charset="0"/>
              </a:rPr>
              <a:t>Dalyvavimas kaupiant pensijas</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a:xfrm>
            <a:off x="1295400" y="1700808"/>
            <a:ext cx="7772400" cy="4680520"/>
          </a:xfrm>
        </p:spPr>
        <p:txBody>
          <a:bodyPr/>
          <a:lstStyle/>
          <a:p>
            <a:r>
              <a:rPr lang="lt-LT" dirty="0" smtClean="0">
                <a:latin typeface="Times New Roman" pitchFamily="18" charset="0"/>
                <a:cs typeface="Times New Roman" pitchFamily="18" charset="0"/>
              </a:rPr>
              <a:t>Įmokos į pensijų fondus pradėtos</a:t>
            </a:r>
            <a:r>
              <a:rPr lang="en-US" dirty="0" smtClean="0">
                <a:latin typeface="Times New Roman" pitchFamily="18" charset="0"/>
                <a:cs typeface="Times New Roman" pitchFamily="18" charset="0"/>
              </a:rPr>
              <a:t> 2004</a:t>
            </a: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m.</a:t>
            </a:r>
          </a:p>
          <a:p>
            <a:r>
              <a:rPr lang="lt-LT" dirty="0" smtClean="0">
                <a:latin typeface="Times New Roman" pitchFamily="18" charset="0"/>
                <a:cs typeface="Times New Roman" pitchFamily="18" charset="0"/>
              </a:rPr>
              <a:t>Įmokų dydžiai: </a:t>
            </a:r>
            <a:r>
              <a:rPr lang="en-US" dirty="0" smtClean="0">
                <a:latin typeface="Times New Roman" pitchFamily="18" charset="0"/>
                <a:cs typeface="Times New Roman" pitchFamily="18" charset="0"/>
              </a:rPr>
              <a:t>2004 - 2,5%; 2005 – 3,5%;</a:t>
            </a:r>
          </a:p>
          <a:p>
            <a:r>
              <a:rPr lang="en-US" dirty="0" smtClean="0">
                <a:latin typeface="Times New Roman" pitchFamily="18" charset="0"/>
                <a:cs typeface="Times New Roman" pitchFamily="18" charset="0"/>
              </a:rPr>
              <a:t>2006 – 4,5%;2007 – 2008 – 5,5%;2009-iki 06.30 – 3%; 2009.07.01. – 2011- 2%; 2012 – 1,5%,2013 – 2,5%;</a:t>
            </a:r>
          </a:p>
          <a:p>
            <a:r>
              <a:rPr lang="lt-LT" dirty="0" smtClean="0">
                <a:latin typeface="Times New Roman" pitchFamily="18" charset="0"/>
                <a:cs typeface="Times New Roman" pitchFamily="18" charset="0"/>
              </a:rPr>
              <a:t>2014 – 2% +1% dalyvio ir +1% iš biudžeto.</a:t>
            </a:r>
          </a:p>
          <a:p>
            <a:r>
              <a:rPr lang="lt-LT" dirty="0" smtClean="0">
                <a:latin typeface="Times New Roman" pitchFamily="18" charset="0"/>
                <a:cs typeface="Times New Roman" pitchFamily="18" charset="0"/>
              </a:rPr>
              <a:t>2016 – 2% +2% dalyvio ir +2% iš biudžeto.</a:t>
            </a:r>
          </a:p>
          <a:p>
            <a:r>
              <a:rPr lang="lt-LT" dirty="0" smtClean="0">
                <a:latin typeface="Times New Roman" pitchFamily="18" charset="0"/>
                <a:cs typeface="Times New Roman" pitchFamily="18" charset="0"/>
              </a:rPr>
              <a:t>2020 – 3,5%+2% dalyvio ir+2% iš biudžeto</a:t>
            </a:r>
          </a:p>
          <a:p>
            <a:endParaRPr lang="lt-LT" dirty="0" smtClean="0">
              <a:latin typeface="Times New Roman" pitchFamily="18" charset="0"/>
              <a:cs typeface="Times New Roman" pitchFamily="18" charset="0"/>
            </a:endParaRPr>
          </a:p>
          <a:p>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latin typeface="Times New Roman" pitchFamily="18" charset="0"/>
                <a:cs typeface="Times New Roman" pitchFamily="18" charset="0"/>
              </a:rPr>
              <a:t>Pensijų kaupimo sutartys</a:t>
            </a:r>
            <a:endParaRPr lang="lt-LT"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r>
              <a:rPr lang="it-IT" dirty="0" smtClean="0">
                <a:latin typeface="Times New Roman" pitchFamily="18" charset="0"/>
                <a:cs typeface="Times New Roman" pitchFamily="18" charset="0"/>
              </a:rPr>
              <a:t>2017-10-31 sudarytos 36997 sutartys;</a:t>
            </a:r>
          </a:p>
          <a:p>
            <a:pPr algn="just"/>
            <a:r>
              <a:rPr lang="it-IT" dirty="0" smtClean="0">
                <a:latin typeface="Times New Roman" pitchFamily="18" charset="0"/>
                <a:cs typeface="Times New Roman" pitchFamily="18" charset="0"/>
              </a:rPr>
              <a:t>Iš viso (2017-10-31) – 1285537 sutar2i7</a:t>
            </a:r>
          </a:p>
          <a:p>
            <a:pPr algn="just"/>
            <a:r>
              <a:rPr lang="lt-LT" dirty="0" smtClean="0">
                <a:latin typeface="Times New Roman" pitchFamily="18" charset="0"/>
                <a:cs typeface="Times New Roman" pitchFamily="18" charset="0"/>
              </a:rPr>
              <a:t>Pensijų kaupimo sutarčių registro 2013-12-31 duomenimis 683</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908 pensijų kaupimo dalyviai pensijų įmokas kaups pagal sąlygas, galiojusias iki 2012 </a:t>
            </a:r>
            <a:r>
              <a:rPr lang="en-US" dirty="0" smtClean="0">
                <a:latin typeface="Times New Roman" pitchFamily="18" charset="0"/>
                <a:cs typeface="Times New Roman" pitchFamily="18" charset="0"/>
              </a:rPr>
              <a:t>-12-</a:t>
            </a:r>
            <a:r>
              <a:rPr lang="lt-LT" dirty="0" smtClean="0">
                <a:latin typeface="Times New Roman" pitchFamily="18" charset="0"/>
                <a:cs typeface="Times New Roman" pitchFamily="18" charset="0"/>
              </a:rPr>
              <a:t> 31 d.</a:t>
            </a:r>
            <a:endParaRPr lang="it-IT" dirty="0" smtClean="0">
              <a:latin typeface="Times New Roman" pitchFamily="18" charset="0"/>
              <a:cs typeface="Times New Roman" pitchFamily="18" charset="0"/>
            </a:endParaRPr>
          </a:p>
          <a:p>
            <a:endParaRPr lang="it-IT" dirty="0" smtClean="0">
              <a:latin typeface="Times New Roman" pitchFamily="18" charset="0"/>
              <a:cs typeface="Times New Roman" pitchFamily="18" charset="0"/>
            </a:endParaRPr>
          </a:p>
          <a:p>
            <a:endParaRPr lang="lt-L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3" cstate="print"/>
          <a:srcRect/>
          <a:stretch>
            <a:fillRect/>
          </a:stretch>
        </p:blipFill>
        <p:spPr>
          <a:xfrm>
            <a:off x="107950" y="981075"/>
            <a:ext cx="8856663" cy="5688013"/>
          </a:xfr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10" name="Rectangle 14"/>
          <p:cNvSpPr>
            <a:spLocks noGrp="1" noChangeArrowheads="1"/>
          </p:cNvSpPr>
          <p:nvPr>
            <p:ph type="title" idx="4294967295"/>
          </p:nvPr>
        </p:nvSpPr>
        <p:spPr>
          <a:xfrm>
            <a:off x="1066800" y="277813"/>
            <a:ext cx="7897688" cy="4446587"/>
          </a:xfrm>
        </p:spPr>
        <p:txBody>
          <a:bodyPr/>
          <a:lstStyle/>
          <a:p>
            <a:pPr algn="ctr"/>
            <a:r>
              <a:rPr lang="lt-LT" dirty="0">
                <a:latin typeface="Times New Roman" pitchFamily="18" charset="0"/>
                <a:cs typeface="Times New Roman" pitchFamily="18" charset="0"/>
              </a:rPr>
              <a:t>Ačiū už dėmesį.</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USH.POT">
  <a:themeElements>
    <a:clrScheme name="BLUSH.POT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BLUSH.POT">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USH.POT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BLUSH.POT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BLUSH.PO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SH.POT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Designs\BLUSH.POT</Template>
  <TotalTime>2909</TotalTime>
  <Words>1569</Words>
  <Application>Microsoft Office PowerPoint</Application>
  <PresentationFormat>On-screen Show (4:3)</PresentationFormat>
  <Paragraphs>118</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BLUSH.POT</vt:lpstr>
      <vt:lpstr>Socialinio draudimo pensijų įstatymo aktualijos</vt:lpstr>
      <vt:lpstr>Darbo santykių ir valstybinio socialinio draudimo teisinis – administracinis modelis</vt:lpstr>
      <vt:lpstr>Darbo santykių ir valstybinio socialinio draudimo teisinis – administracinis modelis</vt:lpstr>
      <vt:lpstr>Galiojantys pensijų įstatymai</vt:lpstr>
      <vt:lpstr>Galiojantys pensijų įstatymai</vt:lpstr>
      <vt:lpstr> LR socialinio draudimo pensijų įstatymas Nr. XII-2512 (1) </vt:lpstr>
      <vt:lpstr> LR socialinio draudimo pensijų įstatymas (2) </vt:lpstr>
      <vt:lpstr>LR socialinio draudimo pensijų įstatymas  (3)</vt:lpstr>
      <vt:lpstr>LR socialinio draudimo pensijų įstatymas  (4)</vt:lpstr>
      <vt:lpstr>LR socialinio draudimo pensijų įstatymas  (5)</vt:lpstr>
      <vt:lpstr>LR socialinio draudimo pensijų įstatymas  (6)</vt:lpstr>
      <vt:lpstr>LR socialinio draudimo pensijų įstatymas  (7)</vt:lpstr>
      <vt:lpstr>LR socialinio draudimo pensijų įstatymas  (8)</vt:lpstr>
      <vt:lpstr>LR socialinio draudimo pensijų įstatymas  (9)</vt:lpstr>
      <vt:lpstr>LR socialinio draudimo pensijų įstatymas  (10)</vt:lpstr>
      <vt:lpstr>LR socialinio draudimo pensijų įstatymas  (11)</vt:lpstr>
      <vt:lpstr>LR socialinio draudimo pensijų įstatymas  (12)</vt:lpstr>
      <vt:lpstr>LR socialinio draudimo pensijų įstatymas  (13)</vt:lpstr>
      <vt:lpstr>LR socialinio draudimo pensijų įstatymas  (14)</vt:lpstr>
      <vt:lpstr>LR socialinio draudimo pensijų įstatymas  (15)</vt:lpstr>
      <vt:lpstr>LR socialinio draudimo pensijų įstatymas  (16)</vt:lpstr>
      <vt:lpstr>LR socialinio draudimo pensijų įstatymas  (17)</vt:lpstr>
      <vt:lpstr>LR socialinio draudimo pensijų įstatymas  (17)</vt:lpstr>
      <vt:lpstr>LR socialinio draudimo pensijų įstatymas  (18)</vt:lpstr>
      <vt:lpstr>LR socialinio draudimo pensijų įstatymas  (19)</vt:lpstr>
      <vt:lpstr>LR socialinio draudimo pensijų įstatymas  (20)</vt:lpstr>
      <vt:lpstr>LR socialinio draudimo pensijų įstatymas  (21)</vt:lpstr>
      <vt:lpstr>Dalyvavimas kaupiant pensijas</vt:lpstr>
      <vt:lpstr>Pensijų kaupimo sutartys</vt:lpstr>
      <vt:lpstr>Slide 30</vt:lpstr>
      <vt:lpstr>Ačiū už dėmesį.</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Vidutinio darbo užmokesčio dinamika</dc:title>
  <dc:creator>Algirdas</dc:creator>
  <cp:lastModifiedBy>naminis</cp:lastModifiedBy>
  <cp:revision>95</cp:revision>
  <dcterms:created xsi:type="dcterms:W3CDTF">2009-05-18T09:10:49Z</dcterms:created>
  <dcterms:modified xsi:type="dcterms:W3CDTF">2017-11-15T16:29:16Z</dcterms:modified>
</cp:coreProperties>
</file>