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0" r:id="rId3"/>
    <p:sldId id="278" r:id="rId4"/>
    <p:sldId id="263" r:id="rId5"/>
    <p:sldId id="272" r:id="rId6"/>
    <p:sldId id="267" r:id="rId7"/>
    <p:sldId id="265" r:id="rId8"/>
    <p:sldId id="268" r:id="rId9"/>
    <p:sldId id="275" r:id="rId10"/>
    <p:sldId id="276" r:id="rId11"/>
    <p:sldId id="258" r:id="rId12"/>
    <p:sldId id="273" r:id="rId13"/>
    <p:sldId id="274" r:id="rId14"/>
    <p:sldId id="270" r:id="rId15"/>
    <p:sldId id="271" r:id="rId16"/>
    <p:sldId id="269" r:id="rId17"/>
    <p:sldId id="277" r:id="rId1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8"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AF8B8F-6480-4BCE-8A58-8AF538FD122A}" type="datetimeFigureOut">
              <a:rPr lang="lt-LT" smtClean="0"/>
              <a:pPr/>
              <a:t>2017.10.30</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1177EC-8BD6-4A59-9335-C24CB9CBDE50}"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B6E55A0C-78FB-407F-839C-1B116E8AD54A}" type="datetimeFigureOut">
              <a:rPr lang="lt-LT" smtClean="0"/>
              <a:pPr/>
              <a:t>2017.10.30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2AB335E9-9B5A-4A25-9640-3A446D77ADB4}"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E55A0C-78FB-407F-839C-1B116E8AD54A}" type="datetimeFigureOut">
              <a:rPr lang="lt-LT" smtClean="0"/>
              <a:pPr/>
              <a:t>2017.10.30</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335E9-9B5A-4A25-9640-3A446D77ADB4}"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video" Target="file:///C:\Users\User\Downloads\Panaikinkite%20moter&#371;%20ir%20vyr&#371;%20darbo%20u&#382;mokes&#269;io%20skirtum&#261;.mp4"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C:\Users\User\Downloads\79.mp4"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video" Target="file:///C:\Users\User\Downloads\42058165.mp4"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donatas.paulauskas@kurklt.l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lt-LT"/>
          </a:p>
        </p:txBody>
      </p:sp>
      <p:sp>
        <p:nvSpPr>
          <p:cNvPr id="3" name="Subtitle 2"/>
          <p:cNvSpPr>
            <a:spLocks noGrp="1"/>
          </p:cNvSpPr>
          <p:nvPr>
            <p:ph type="subTitle" idx="1"/>
          </p:nvPr>
        </p:nvSpPr>
        <p:spPr/>
        <p:txBody>
          <a:bodyPr/>
          <a:lstStyle/>
          <a:p>
            <a:endParaRPr lang="lt-LT"/>
          </a:p>
        </p:txBody>
      </p:sp>
      <p:pic>
        <p:nvPicPr>
          <p:cNvPr id="1026" name="Picture 2" descr="Susijęs vaizdas"/>
          <p:cNvPicPr>
            <a:picLocks noChangeAspect="1" noChangeArrowheads="1"/>
          </p:cNvPicPr>
          <p:nvPr/>
        </p:nvPicPr>
        <p:blipFill>
          <a:blip r:embed="rId2" cstate="print"/>
          <a:srcRect/>
          <a:stretch>
            <a:fillRect/>
          </a:stretch>
        </p:blipFill>
        <p:spPr bwMode="auto">
          <a:xfrm>
            <a:off x="0" y="0"/>
            <a:ext cx="9217024" cy="6912768"/>
          </a:xfrm>
          <a:prstGeom prst="rect">
            <a:avLst/>
          </a:prstGeom>
          <a:noFill/>
        </p:spPr>
      </p:pic>
      <p:sp>
        <p:nvSpPr>
          <p:cNvPr id="6" name="Title 1"/>
          <p:cNvSpPr txBox="1">
            <a:spLocks/>
          </p:cNvSpPr>
          <p:nvPr/>
        </p:nvSpPr>
        <p:spPr>
          <a:xfrm>
            <a:off x="179512" y="274638"/>
            <a:ext cx="8964488"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lt-LT" sz="48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j-lt"/>
                <a:ea typeface="+mj-ea"/>
                <a:cs typeface="+mj-cs"/>
              </a:rPr>
              <a:t>LYČIŲ (NE)LYGYBĖ DARBO RINKOJE</a:t>
            </a:r>
          </a:p>
        </p:txBody>
      </p:sp>
      <p:sp>
        <p:nvSpPr>
          <p:cNvPr id="7" name="Rectangle 6"/>
          <p:cNvSpPr/>
          <p:nvPr/>
        </p:nvSpPr>
        <p:spPr>
          <a:xfrm>
            <a:off x="539552" y="5949280"/>
            <a:ext cx="8136904" cy="830997"/>
          </a:xfrm>
          <a:prstGeom prst="rect">
            <a:avLst/>
          </a:prstGeom>
          <a:solidFill>
            <a:schemeClr val="accent6">
              <a:lumMod val="20000"/>
              <a:lumOff val="80000"/>
            </a:schemeClr>
          </a:solidFill>
          <a:ln>
            <a:solidFill>
              <a:schemeClr val="bg2">
                <a:lumMod val="50000"/>
              </a:schemeClr>
            </a:solidFill>
          </a:ln>
        </p:spPr>
        <p:txBody>
          <a:bodyPr wrap="square">
            <a:spAutoFit/>
          </a:bodyPr>
          <a:lstStyle/>
          <a:p>
            <a:pPr algn="ctr"/>
            <a:r>
              <a:rPr lang="en-US" sz="2400" b="1" dirty="0" smtClean="0">
                <a:effectLst>
                  <a:outerShdw blurRad="38100" dist="38100" dir="2700000" algn="tl">
                    <a:srgbClr val="000000">
                      <a:alpha val="43137"/>
                    </a:srgbClr>
                  </a:outerShdw>
                </a:effectLst>
              </a:rPr>
              <a:t>LPSK MC </a:t>
            </a:r>
            <a:r>
              <a:rPr lang="en-US" sz="2400" b="1" dirty="0" err="1" smtClean="0">
                <a:effectLst>
                  <a:outerShdw blurRad="38100" dist="38100" dir="2700000" algn="tl">
                    <a:srgbClr val="000000">
                      <a:alpha val="43137"/>
                    </a:srgbClr>
                  </a:outerShdw>
                </a:effectLst>
              </a:rPr>
              <a:t>pirminink</a:t>
            </a:r>
            <a:r>
              <a:rPr lang="lt-LT" sz="2400" b="1" dirty="0" smtClean="0">
                <a:effectLst>
                  <a:outerShdw blurRad="38100" dist="38100" dir="2700000" algn="tl">
                    <a:srgbClr val="000000">
                      <a:alpha val="43137"/>
                    </a:srgbClr>
                  </a:outerShdw>
                </a:effectLst>
              </a:rPr>
              <a:t>ė</a:t>
            </a:r>
            <a:r>
              <a:rPr lang="en-US" sz="2400" b="1" dirty="0" smtClean="0">
                <a:effectLst>
                  <a:outerShdw blurRad="38100" dist="38100" dir="2700000" algn="tl">
                    <a:srgbClr val="000000">
                      <a:alpha val="43137"/>
                    </a:srgbClr>
                  </a:outerShdw>
                </a:effectLst>
              </a:rPr>
              <a:t>s </a:t>
            </a:r>
            <a:r>
              <a:rPr lang="en-US" sz="2400" b="1" dirty="0" err="1" smtClean="0">
                <a:effectLst>
                  <a:outerShdw blurRad="38100" dist="38100" dir="2700000" algn="tl">
                    <a:srgbClr val="000000">
                      <a:alpha val="43137"/>
                    </a:srgbClr>
                  </a:outerShdw>
                </a:effectLst>
              </a:rPr>
              <a:t>pavaduotoja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Daiva</a:t>
            </a:r>
            <a:r>
              <a:rPr lang="en-US" sz="2400" b="1" dirty="0" smtClean="0">
                <a:effectLst>
                  <a:outerShdw blurRad="38100" dist="38100" dir="2700000" algn="tl">
                    <a:srgbClr val="000000">
                      <a:alpha val="43137"/>
                    </a:srgbClr>
                  </a:outerShdw>
                </a:effectLst>
              </a:rPr>
              <a:t> </a:t>
            </a:r>
            <a:r>
              <a:rPr lang="en-US" sz="2400" b="1" dirty="0" err="1" smtClean="0">
                <a:effectLst>
                  <a:outerShdw blurRad="38100" dist="38100" dir="2700000" algn="tl">
                    <a:srgbClr val="000000">
                      <a:alpha val="43137"/>
                    </a:srgbClr>
                  </a:outerShdw>
                </a:effectLst>
              </a:rPr>
              <a:t>Atmanavi</a:t>
            </a:r>
            <a:r>
              <a:rPr lang="lt-LT" sz="2400" b="1" dirty="0" smtClean="0">
                <a:effectLst>
                  <a:outerShdw blurRad="38100" dist="38100" dir="2700000" algn="tl">
                    <a:srgbClr val="000000">
                      <a:alpha val="43137"/>
                    </a:srgbClr>
                  </a:outerShdw>
                </a:effectLst>
              </a:rPr>
              <a:t>čienė</a:t>
            </a:r>
          </a:p>
          <a:p>
            <a:pPr algn="ctr"/>
            <a:r>
              <a:rPr lang="lt-LT" sz="2400" b="1" dirty="0" smtClean="0">
                <a:effectLst>
                  <a:outerShdw blurRad="38100" dist="38100" dir="2700000" algn="tl">
                    <a:srgbClr val="000000">
                      <a:alpha val="43137"/>
                    </a:srgbClr>
                  </a:outerShdw>
                </a:effectLst>
              </a:rPr>
              <a:t>Trakai, </a:t>
            </a:r>
            <a:r>
              <a:rPr lang="en-US" sz="2400" b="1" dirty="0" smtClean="0">
                <a:effectLst>
                  <a:outerShdw blurRad="38100" dist="38100" dir="2700000" algn="tl">
                    <a:srgbClr val="000000">
                      <a:alpha val="43137"/>
                    </a:srgbClr>
                  </a:outerShdw>
                </a:effectLst>
              </a:rPr>
              <a:t>2017-11-13</a:t>
            </a:r>
            <a:endParaRPr lang="lt-LT"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normAutofit fontScale="90000"/>
          </a:bodyPr>
          <a:lstStyle/>
          <a:p>
            <a:r>
              <a:rPr lang="lt-LT" sz="3600" b="1" dirty="0" smtClean="0">
                <a:effectLst>
                  <a:outerShdw blurRad="38100" dist="38100" dir="2700000" algn="tl">
                    <a:srgbClr val="000000">
                      <a:alpha val="43137"/>
                    </a:srgbClr>
                  </a:outerShdw>
                </a:effectLst>
              </a:rPr>
              <a:t>Kurias lyčių nelygybės problemas reikia spręsti skubiausiai? Ką apie tai mano lietuviai?</a:t>
            </a:r>
            <a:endParaRPr lang="lt-LT" sz="3600" b="1"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cstate="print"/>
          <a:srcRect l="54516" t="19340" r="25005" b="6913"/>
          <a:stretch>
            <a:fillRect/>
          </a:stretch>
        </p:blipFill>
        <p:spPr bwMode="auto">
          <a:xfrm>
            <a:off x="2843808" y="1124744"/>
            <a:ext cx="3240360" cy="5815132"/>
          </a:xfrm>
          <a:prstGeom prst="rect">
            <a:avLst/>
          </a:prstGeom>
          <a:noFill/>
          <a:ln w="9525">
            <a:noFill/>
            <a:miter lim="800000"/>
            <a:headEnd/>
            <a:tailEnd/>
          </a:ln>
        </p:spPr>
      </p:pic>
      <p:sp>
        <p:nvSpPr>
          <p:cNvPr id="5" name="Rectangle 4"/>
          <p:cNvSpPr/>
          <p:nvPr/>
        </p:nvSpPr>
        <p:spPr>
          <a:xfrm>
            <a:off x="4355976" y="6550223"/>
            <a:ext cx="4572000" cy="307777"/>
          </a:xfrm>
          <a:prstGeom prst="rect">
            <a:avLst/>
          </a:prstGeom>
        </p:spPr>
        <p:txBody>
          <a:bodyPr>
            <a:spAutoFit/>
          </a:bodyPr>
          <a:lstStyle/>
          <a:p>
            <a:r>
              <a:rPr lang="lt-LT" sz="1400" dirty="0" smtClean="0"/>
              <a:t>Adaptuota pagal Eurobarometro 2014 m. apklausą. </a:t>
            </a:r>
            <a:endParaRPr lang="lt-LT"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lt-LT" b="1" dirty="0" smtClean="0">
                <a:effectLst>
                  <a:outerShdw blurRad="38100" dist="38100" dir="2700000" algn="tl">
                    <a:srgbClr val="000000">
                      <a:alpha val="43137"/>
                    </a:srgbClr>
                  </a:outerShdw>
                </a:effectLst>
              </a:rPr>
              <a:t>DARBO UŽMOKESČIO IR PAJAMŲ SRITIS</a:t>
            </a:r>
            <a:endParaRPr lang="lt-LT" dirty="0"/>
          </a:p>
        </p:txBody>
      </p:sp>
      <p:pic>
        <p:nvPicPr>
          <p:cNvPr id="7" name="Panaikinkite moterų ir vyrų darbo užmokesčio skirtumą.mp4">
            <a:hlinkClick r:id="" action="ppaction://media"/>
          </p:cNvPr>
          <p:cNvPicPr>
            <a:picLocks noGrp="1" noRot="1" noChangeAspect="1"/>
          </p:cNvPicPr>
          <p:nvPr>
            <p:ph sz="half" idx="2"/>
            <a:videoFile r:link="rId1"/>
          </p:nvPr>
        </p:nvPicPr>
        <p:blipFill>
          <a:blip r:embed="rId3" cstate="print"/>
          <a:stretch>
            <a:fillRect/>
          </a:stretch>
        </p:blipFill>
        <p:spPr>
          <a:xfrm>
            <a:off x="4365031" y="1700808"/>
            <a:ext cx="4608512" cy="3456384"/>
          </a:xfrm>
          <a:prstGeom prst="rect">
            <a:avLst/>
          </a:prstGeom>
        </p:spPr>
      </p:pic>
      <p:pic>
        <p:nvPicPr>
          <p:cNvPr id="8" name="Picture 2" descr="Image result for pajamu sritis tarp vyru ir moteru"/>
          <p:cNvPicPr>
            <a:picLocks noChangeAspect="1" noChangeArrowheads="1"/>
          </p:cNvPicPr>
          <p:nvPr/>
        </p:nvPicPr>
        <p:blipFill>
          <a:blip r:embed="rId4" cstate="print"/>
          <a:srcRect t="3750"/>
          <a:stretch>
            <a:fillRect/>
          </a:stretch>
        </p:blipFill>
        <p:spPr bwMode="auto">
          <a:xfrm>
            <a:off x="179512" y="1772815"/>
            <a:ext cx="3816424" cy="3362161"/>
          </a:xfrm>
          <a:prstGeom prst="rect">
            <a:avLst/>
          </a:prstGeom>
          <a:noFill/>
        </p:spPr>
      </p:pic>
      <p:sp>
        <p:nvSpPr>
          <p:cNvPr id="9" name="Rectangle 8"/>
          <p:cNvSpPr/>
          <p:nvPr/>
        </p:nvSpPr>
        <p:spPr>
          <a:xfrm>
            <a:off x="251520" y="4941168"/>
            <a:ext cx="3600400" cy="261610"/>
          </a:xfrm>
          <a:prstGeom prst="rect">
            <a:avLst/>
          </a:prstGeom>
        </p:spPr>
        <p:txBody>
          <a:bodyPr wrap="square">
            <a:spAutoFit/>
          </a:bodyPr>
          <a:lstStyle/>
          <a:p>
            <a:r>
              <a:rPr lang="lt-LT" sz="1100" dirty="0" smtClean="0"/>
              <a:t>http://europa.eu/rapid/press-release_IP-14-190_lt.htm</a:t>
            </a:r>
            <a:endParaRPr lang="lt-LT"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79.mp4">
            <a:hlinkClick r:id="" action="ppaction://media"/>
          </p:cNvPr>
          <p:cNvPicPr>
            <a:picLocks noGrp="1" noRot="1" noChangeAspect="1"/>
          </p:cNvPicPr>
          <p:nvPr>
            <p:ph idx="1"/>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l="16878" t="16224" r="46038" b="16262"/>
          <a:stretch>
            <a:fillRect/>
          </a:stretch>
        </p:blipFill>
        <p:spPr bwMode="auto">
          <a:xfrm>
            <a:off x="1043608" y="0"/>
            <a:ext cx="706901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10789" t="56733" r="45484" b="15222"/>
          <a:stretch>
            <a:fillRect/>
          </a:stretch>
        </p:blipFill>
        <p:spPr bwMode="auto">
          <a:xfrm>
            <a:off x="395536" y="1988840"/>
            <a:ext cx="8427603" cy="2880320"/>
          </a:xfrm>
          <a:prstGeom prst="rect">
            <a:avLst/>
          </a:prstGeom>
          <a:noFill/>
          <a:ln w="9525">
            <a:noFill/>
            <a:miter lim="800000"/>
            <a:headEnd/>
            <a:tailEnd/>
          </a:ln>
        </p:spPr>
      </p:pic>
      <p:sp>
        <p:nvSpPr>
          <p:cNvPr id="4" name="Title 3"/>
          <p:cNvSpPr>
            <a:spLocks noGrp="1"/>
          </p:cNvSpPr>
          <p:nvPr>
            <p:ph type="title"/>
          </p:nvPr>
        </p:nvSpPr>
        <p:spPr/>
        <p:txBody>
          <a:bodyPr>
            <a:normAutofit fontScale="90000"/>
          </a:bodyPr>
          <a:lstStyle/>
          <a:p>
            <a:r>
              <a:rPr lang="en-US" b="1" dirty="0" smtClean="0">
                <a:effectLst>
                  <a:outerShdw blurRad="38100" dist="38100" dir="2700000" algn="tl">
                    <a:srgbClr val="000000">
                      <a:alpha val="43137"/>
                    </a:srgbClr>
                  </a:outerShdw>
                </a:effectLst>
              </a:rPr>
              <a:t>MOTER</a:t>
            </a:r>
            <a:r>
              <a:rPr lang="lt-LT" b="1" dirty="0" smtClean="0">
                <a:effectLst>
                  <a:outerShdw blurRad="38100" dist="38100" dir="2700000" algn="tl">
                    <a:srgbClr val="000000">
                      <a:alpha val="43137"/>
                    </a:srgbClr>
                  </a:outerShdw>
                </a:effectLst>
              </a:rPr>
              <a:t>Ų IR VYRŲ ATLYGINIMŲ ATOTRŪKIS</a:t>
            </a:r>
            <a:endParaRPr lang="lt-LT"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outerShdw blurRad="38100" dist="38100" dir="2700000" algn="tl">
                    <a:srgbClr val="000000">
                      <a:alpha val="43137"/>
                    </a:srgbClr>
                  </a:outerShdw>
                </a:effectLst>
              </a:rPr>
              <a:t>MOTER</a:t>
            </a:r>
            <a:r>
              <a:rPr lang="lt-LT" b="1" dirty="0" smtClean="0">
                <a:effectLst>
                  <a:outerShdw blurRad="38100" dist="38100" dir="2700000" algn="tl">
                    <a:srgbClr val="000000">
                      <a:alpha val="43137"/>
                    </a:srgbClr>
                  </a:outerShdw>
                </a:effectLst>
              </a:rPr>
              <a:t>Ų IR VYRŲ ATLYGINIMŲ ATOTRŪKIO PRIEŽASTYS</a:t>
            </a:r>
            <a:endParaRPr lang="lt-LT" dirty="0"/>
          </a:p>
        </p:txBody>
      </p:sp>
      <p:sp>
        <p:nvSpPr>
          <p:cNvPr id="3" name="Content Placeholder 2"/>
          <p:cNvSpPr>
            <a:spLocks noGrp="1"/>
          </p:cNvSpPr>
          <p:nvPr>
            <p:ph idx="1"/>
          </p:nvPr>
        </p:nvSpPr>
        <p:spPr/>
        <p:txBody>
          <a:bodyPr>
            <a:normAutofit fontScale="70000" lnSpcReduction="20000"/>
          </a:bodyPr>
          <a:lstStyle/>
          <a:p>
            <a:r>
              <a:rPr lang="lt-LT" dirty="0" smtClean="0"/>
              <a:t>Atlyginimų diskriminacija: moterims mokamas mažesnis atlyginimas už tos pačios ar panašios vertės darbą;</a:t>
            </a:r>
            <a:endParaRPr lang="en-US" dirty="0" smtClean="0"/>
          </a:p>
          <a:p>
            <a:r>
              <a:rPr lang="lt-LT" dirty="0" smtClean="0"/>
              <a:t>Horizontali segregacija: moterys ir vyrai dirba skirtinguose ekonominės veiklos sektoriuose, vyrai dominuoja geriau apmokamose srityse (technologijų, pramonės ir pan.), moterys – prasčiau apmokamose (pvz., švietimo, paslaugų ir pan.); </a:t>
            </a:r>
            <a:endParaRPr lang="en-US" dirty="0" smtClean="0"/>
          </a:p>
          <a:p>
            <a:r>
              <a:rPr lang="lt-LT" dirty="0" smtClean="0"/>
              <a:t>Vertikali segregacija: organizacijų valdymo piramidės viršūnėse dominuoja vyrai, o moterų didesnė dalis susitelkia apatinėje dalyje;</a:t>
            </a:r>
            <a:endParaRPr lang="en-US" dirty="0" smtClean="0"/>
          </a:p>
          <a:p>
            <a:r>
              <a:rPr lang="lt-LT" dirty="0" smtClean="0"/>
              <a:t>Darbas ne visą darbo dieną: moterys dažniau dirba ne visą darbo dieną dėl joms tenkančių įsipareigojimų šeimai (namų ruošai ir vaikų priežiūrai)</a:t>
            </a:r>
            <a:r>
              <a:rPr lang="en-US" dirty="0" smtClean="0"/>
              <a:t>;</a:t>
            </a:r>
          </a:p>
          <a:p>
            <a:r>
              <a:rPr lang="lt-LT" dirty="0" smtClean="0"/>
              <a:t>Karjeros pertrūkiai: moterys (įprastai dėl vaikų priežiūros, auginimo, pagyvenusių šeimos narių priežiūros) dažniau negu vyrai daro karjeros pertraukas, po kurių sunku grįžti į darbo rinką ir toliau kilti pareigose.</a:t>
            </a:r>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53962" t="16224" r="17809" b="1076"/>
          <a:stretch>
            <a:fillRect/>
          </a:stretch>
        </p:blipFill>
        <p:spPr bwMode="auto">
          <a:xfrm>
            <a:off x="2483767" y="0"/>
            <a:ext cx="4392857" cy="6858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dirty="0" smtClean="0">
                <a:effectLst>
                  <a:outerShdw blurRad="38100" dist="38100" dir="2700000" algn="tl">
                    <a:srgbClr val="000000">
                      <a:alpha val="43137"/>
                    </a:srgbClr>
                  </a:outerShdw>
                </a:effectLst>
              </a:rPr>
              <a:t>Atlyginimų ir pajamų atotrūkio pasekmės: </a:t>
            </a:r>
            <a:endParaRPr lang="lt-LT" dirty="0"/>
          </a:p>
        </p:txBody>
      </p:sp>
      <p:sp>
        <p:nvSpPr>
          <p:cNvPr id="3" name="Content Placeholder 2"/>
          <p:cNvSpPr>
            <a:spLocks noGrp="1"/>
          </p:cNvSpPr>
          <p:nvPr>
            <p:ph sz="half" idx="1"/>
          </p:nvPr>
        </p:nvSpPr>
        <p:spPr>
          <a:xfrm>
            <a:off x="0" y="1628800"/>
            <a:ext cx="4038600" cy="4525963"/>
          </a:xfrm>
        </p:spPr>
        <p:txBody>
          <a:bodyPr>
            <a:normAutofit fontScale="77500" lnSpcReduction="20000"/>
          </a:bodyPr>
          <a:lstStyle/>
          <a:p>
            <a:r>
              <a:rPr lang="lt-LT" dirty="0" smtClean="0"/>
              <a:t>mažesnės moterų pensijos</a:t>
            </a:r>
            <a:r>
              <a:rPr lang="en-US" dirty="0" smtClean="0"/>
              <a:t> (m</a:t>
            </a:r>
            <a:r>
              <a:rPr lang="lt-LT" dirty="0" smtClean="0"/>
              <a:t>oterų ir vyrų pensijų atotrūkis Lietuvoje siekia 18 proc.</a:t>
            </a:r>
            <a:r>
              <a:rPr lang="en-US" dirty="0" smtClean="0"/>
              <a:t>);</a:t>
            </a:r>
          </a:p>
          <a:p>
            <a:r>
              <a:rPr lang="lt-LT" dirty="0" smtClean="0"/>
              <a:t>didesnė skurdo rizika ir didesnis nepriteklius senatvėje</a:t>
            </a:r>
            <a:r>
              <a:rPr lang="en-US" dirty="0" smtClean="0"/>
              <a:t> (</a:t>
            </a:r>
            <a:r>
              <a:rPr lang="lt-LT" dirty="0" smtClean="0"/>
              <a:t>mažiau užgyvento turto, menkesnės santaupos</a:t>
            </a:r>
            <a:r>
              <a:rPr lang="en-US" dirty="0" smtClean="0"/>
              <a:t>)</a:t>
            </a:r>
            <a:r>
              <a:rPr lang="lt-LT" dirty="0" smtClean="0"/>
              <a:t>. </a:t>
            </a:r>
          </a:p>
          <a:p>
            <a:pPr>
              <a:buNone/>
            </a:pPr>
            <a:endParaRPr lang="en-US" dirty="0" smtClean="0"/>
          </a:p>
          <a:p>
            <a:pPr>
              <a:buNone/>
            </a:pPr>
            <a:endParaRPr lang="lt-LT" dirty="0" smtClean="0"/>
          </a:p>
          <a:p>
            <a:pPr algn="just">
              <a:buNone/>
            </a:pPr>
            <a:r>
              <a:rPr lang="lt-LT" dirty="0" smtClean="0"/>
              <a:t>	</a:t>
            </a:r>
            <a:r>
              <a:rPr lang="lt-LT" sz="2000" b="1" dirty="0" smtClean="0"/>
              <a:t>Net 41 proc. </a:t>
            </a:r>
            <a:r>
              <a:rPr lang="en-US" sz="2000" b="1" dirty="0" smtClean="0"/>
              <a:t>65 m.</a:t>
            </a:r>
            <a:r>
              <a:rPr lang="lt-LT" sz="2000" b="1" dirty="0" smtClean="0"/>
              <a:t> amžiaus moterų kenčia nepriteklių. Žemiau skurdo ribos 2014 m. gyveno kas trečia moteris (28,8 proc.) ir kas ketvirtas vyras (25,5 proc.) (LSD, 2016a, 71). </a:t>
            </a:r>
          </a:p>
          <a:p>
            <a:endParaRPr lang="lt-LT" dirty="0"/>
          </a:p>
        </p:txBody>
      </p:sp>
      <p:pic>
        <p:nvPicPr>
          <p:cNvPr id="6" name="42058165.mp4">
            <a:hlinkClick r:id="" action="ppaction://media"/>
          </p:cNvPr>
          <p:cNvPicPr>
            <a:picLocks noGrp="1" noRot="1" noChangeAspect="1"/>
          </p:cNvPicPr>
          <p:nvPr>
            <p:ph sz="half" idx="2"/>
            <a:videoFile r:link="rId1"/>
          </p:nvPr>
        </p:nvPicPr>
        <p:blipFill>
          <a:blip r:embed="rId3" cstate="print"/>
          <a:stretch>
            <a:fillRect/>
          </a:stretch>
        </p:blipFill>
        <p:spPr>
          <a:xfrm>
            <a:off x="4211960" y="1844824"/>
            <a:ext cx="4728525" cy="354639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55623" t="16224" r="13381" b="2721"/>
          <a:stretch>
            <a:fillRect/>
          </a:stretch>
        </p:blipFill>
        <p:spPr bwMode="auto">
          <a:xfrm>
            <a:off x="2411760" y="836712"/>
            <a:ext cx="4536504" cy="5819916"/>
          </a:xfrm>
          <a:prstGeom prst="rect">
            <a:avLst/>
          </a:prstGeom>
          <a:noFill/>
          <a:ln w="9525">
            <a:solidFill>
              <a:schemeClr val="tx1"/>
            </a:solidFill>
            <a:miter lim="800000"/>
            <a:headEnd/>
            <a:tailEnd/>
          </a:ln>
        </p:spPr>
      </p:pic>
      <p:sp>
        <p:nvSpPr>
          <p:cNvPr id="7" name="Title 6"/>
          <p:cNvSpPr>
            <a:spLocks noGrp="1"/>
          </p:cNvSpPr>
          <p:nvPr>
            <p:ph type="title"/>
          </p:nvPr>
        </p:nvSpPr>
        <p:spPr>
          <a:xfrm>
            <a:off x="0" y="-243408"/>
            <a:ext cx="9144000" cy="1143000"/>
          </a:xfrm>
        </p:spPr>
        <p:txBody>
          <a:bodyPr>
            <a:normAutofit fontScale="90000"/>
          </a:bodyPr>
          <a:lstStyle/>
          <a:p>
            <a:r>
              <a:rPr lang="lt-LT" b="1" dirty="0" smtClean="0">
                <a:effectLst>
                  <a:outerShdw blurRad="38100" dist="38100" dir="2700000" algn="tl">
                    <a:srgbClr val="000000">
                      <a:alpha val="43137"/>
                    </a:srgbClr>
                  </a:outerShdw>
                </a:effectLst>
              </a:rPr>
              <a:t>Atlyginimų ir pajamų atotrūkio pasekmės: </a:t>
            </a:r>
            <a:endParaRPr lang="lt-L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15416"/>
            <a:ext cx="8229600" cy="1143000"/>
          </a:xfrm>
        </p:spPr>
        <p:txBody>
          <a:bodyPr>
            <a:normAutofit fontScale="90000"/>
          </a:bodyPr>
          <a:lstStyle/>
          <a:p>
            <a:r>
              <a:rPr lang="lt-LT" b="1" dirty="0" smtClean="0">
                <a:effectLst>
                  <a:outerShdw blurRad="38100" dist="38100" dir="2700000" algn="tl">
                    <a:srgbClr val="000000">
                      <a:alpha val="43137"/>
                    </a:srgbClr>
                  </a:outerShdw>
                </a:effectLst>
              </a:rPr>
              <a:t>UŽIMTUMO IR DARBO SĄLYGŲ SRITIS </a:t>
            </a:r>
            <a:endParaRPr lang="lt-LT" b="1" dirty="0">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2" cstate="print"/>
          <a:srcRect l="53962" t="16224" r="22237"/>
          <a:stretch>
            <a:fillRect/>
          </a:stretch>
        </p:blipFill>
        <p:spPr bwMode="auto">
          <a:xfrm>
            <a:off x="4427984" y="555844"/>
            <a:ext cx="3672408" cy="6302156"/>
          </a:xfrm>
          <a:prstGeom prst="rect">
            <a:avLst/>
          </a:prstGeom>
          <a:noFill/>
          <a:ln w="9525">
            <a:solidFill>
              <a:schemeClr val="tx1"/>
            </a:solidFill>
            <a:miter lim="800000"/>
            <a:headEnd/>
            <a:tailEnd/>
          </a:ln>
        </p:spPr>
      </p:pic>
      <p:pic>
        <p:nvPicPr>
          <p:cNvPr id="2051" name="Picture 3"/>
          <p:cNvPicPr>
            <a:picLocks noChangeAspect="1" noChangeArrowheads="1"/>
          </p:cNvPicPr>
          <p:nvPr/>
        </p:nvPicPr>
        <p:blipFill>
          <a:blip r:embed="rId3" cstate="print"/>
          <a:srcRect l="32376" t="31804" r="46591" b="44306"/>
          <a:stretch>
            <a:fillRect/>
          </a:stretch>
        </p:blipFill>
        <p:spPr bwMode="auto">
          <a:xfrm>
            <a:off x="251520" y="1628800"/>
            <a:ext cx="3456384" cy="2092022"/>
          </a:xfrm>
          <a:prstGeom prst="rect">
            <a:avLst/>
          </a:prstGeom>
          <a:noFill/>
          <a:ln w="9525">
            <a:solidFill>
              <a:srgbClr val="002060"/>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effectLst>
                  <a:outerShdw blurRad="38100" dist="38100" dir="2700000" algn="tl">
                    <a:srgbClr val="000000">
                      <a:alpha val="43137"/>
                    </a:srgbClr>
                  </a:outerShdw>
                </a:effectLst>
              </a:rPr>
              <a:t>EKONOMINĖS GALIOS SRITIS</a:t>
            </a:r>
            <a:endParaRPr lang="lt-LT" b="1" dirty="0">
              <a:effectLst>
                <a:outerShdw blurRad="38100" dist="38100" dir="2700000" algn="tl">
                  <a:srgbClr val="000000">
                    <a:alpha val="43137"/>
                  </a:srgbClr>
                </a:outerShdw>
              </a:effectLst>
            </a:endParaRPr>
          </a:p>
        </p:txBody>
      </p:sp>
      <p:pic>
        <p:nvPicPr>
          <p:cNvPr id="5122" name="Picture 2"/>
          <p:cNvPicPr>
            <a:picLocks noChangeAspect="1" noChangeArrowheads="1"/>
          </p:cNvPicPr>
          <p:nvPr/>
        </p:nvPicPr>
        <p:blipFill>
          <a:blip r:embed="rId2" cstate="print"/>
          <a:srcRect l="57283" t="25572" r="15595" b="17300"/>
          <a:stretch>
            <a:fillRect/>
          </a:stretch>
        </p:blipFill>
        <p:spPr bwMode="auto">
          <a:xfrm>
            <a:off x="755576" y="1412776"/>
            <a:ext cx="3785002" cy="4248472"/>
          </a:xfrm>
          <a:prstGeom prst="rect">
            <a:avLst/>
          </a:prstGeom>
          <a:noFill/>
          <a:ln w="9525">
            <a:solidFill>
              <a:schemeClr val="tx1"/>
            </a:solidFill>
            <a:miter lim="800000"/>
            <a:headEnd/>
            <a:tailEnd/>
          </a:ln>
        </p:spPr>
      </p:pic>
      <p:pic>
        <p:nvPicPr>
          <p:cNvPr id="5123" name="Picture 3"/>
          <p:cNvPicPr>
            <a:picLocks noChangeAspect="1" noChangeArrowheads="1"/>
          </p:cNvPicPr>
          <p:nvPr/>
        </p:nvPicPr>
        <p:blipFill>
          <a:blip r:embed="rId3" cstate="print"/>
          <a:srcRect l="57189" t="17789" r="20671" b="7425"/>
          <a:stretch>
            <a:fillRect/>
          </a:stretch>
        </p:blipFill>
        <p:spPr bwMode="auto">
          <a:xfrm>
            <a:off x="5436096" y="1196752"/>
            <a:ext cx="3024336" cy="544380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lt-LT" b="1" dirty="0" smtClean="0">
                <a:effectLst>
                  <a:outerShdw blurRad="38100" dist="38100" dir="2700000" algn="tl">
                    <a:srgbClr val="000000">
                      <a:alpha val="43137"/>
                    </a:srgbClr>
                  </a:outerShdw>
                </a:effectLst>
              </a:rPr>
              <a:t>Priežastys, kodėl moterų yra gerokai mažiau vadovaujančiose pareigose: </a:t>
            </a:r>
            <a:endParaRPr lang="lt-LT"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1196752"/>
            <a:ext cx="8964488" cy="4525963"/>
          </a:xfrm>
        </p:spPr>
        <p:txBody>
          <a:bodyPr>
            <a:noAutofit/>
          </a:bodyPr>
          <a:lstStyle/>
          <a:p>
            <a:r>
              <a:rPr lang="lt-LT" sz="2300" dirty="0" smtClean="0"/>
              <a:t>Išankstinės darbdavių nuostatos, kad moteris nesugebės eiti tokių pareigų (nebus geros lyderės, negalės sutelkti komandos, bus pernelyg emocionalios, neryžtingos, negalės atsiduoti darbui, nes rūpės tik šeima);</a:t>
            </a:r>
            <a:endParaRPr lang="en-US" sz="2300" dirty="0" smtClean="0"/>
          </a:p>
          <a:p>
            <a:r>
              <a:rPr lang="lt-LT" sz="2300" dirty="0" smtClean="0"/>
              <a:t>Neskaidrūs samdymo ir darbuotojų paaukštinimo principai (neskaidrūs procesai sukuria terpę, kurioje didelę įtaką sprendimų priėmimo metu gali daryti subjektyvios </a:t>
            </a:r>
            <a:endParaRPr lang="en-US" sz="2300" dirty="0" smtClean="0"/>
          </a:p>
          <a:p>
            <a:r>
              <a:rPr lang="lt-LT" sz="2300" dirty="0" smtClean="0"/>
              <a:t>Nepalanki aplinka derinti šeimos ir darbo įsipareigojimus (vaikų priežiūros ir globojamų šeimos narių priežiūros įstaigų stoka, tradicinis darbo pasidalijimas šeimoje, lanksčių darbo formų trūkumas); </a:t>
            </a:r>
            <a:endParaRPr lang="en-US" sz="2300" dirty="0" smtClean="0"/>
          </a:p>
          <a:p>
            <a:r>
              <a:rPr lang="lt-LT" sz="2300" dirty="0" smtClean="0"/>
              <a:t>Sėkmingų pavyzdžių stoka (trūksta moterų, galinčių būti mentorėmis, kurios patartų, paremtų ir būtų pavyzdžiu kitoms moterims); </a:t>
            </a:r>
            <a:endParaRPr lang="en-US" sz="2300" dirty="0" smtClean="0"/>
          </a:p>
          <a:p>
            <a:r>
              <a:rPr lang="lt-LT" sz="2300" dirty="0" smtClean="0"/>
              <a:t>Moterų nepasitikėjimas savimi, savo įgūdžiais, perdėta savikritika ir kt.</a:t>
            </a:r>
            <a:r>
              <a:rPr lang="en-US" sz="2300" dirty="0" smtClean="0"/>
              <a:t>;</a:t>
            </a:r>
          </a:p>
          <a:p>
            <a:r>
              <a:rPr lang="en-US" sz="2300" dirty="0" err="1" smtClean="0"/>
              <a:t>Solidarumo</a:t>
            </a:r>
            <a:r>
              <a:rPr lang="en-US" sz="2300" dirty="0" smtClean="0"/>
              <a:t> tarp </a:t>
            </a:r>
            <a:r>
              <a:rPr lang="en-US" sz="2300" dirty="0" err="1" smtClean="0"/>
              <a:t>moter</a:t>
            </a:r>
            <a:r>
              <a:rPr lang="lt-LT" sz="2300" dirty="0" smtClean="0"/>
              <a:t>ų stoka.</a:t>
            </a:r>
            <a:endParaRPr lang="lt-LT" sz="23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dirty="0" smtClean="0">
                <a:effectLst>
                  <a:outerShdw blurRad="38100" dist="38100" dir="2700000" algn="tl">
                    <a:srgbClr val="000000">
                      <a:alpha val="43137"/>
                    </a:srgbClr>
                  </a:outerShdw>
                </a:effectLst>
              </a:rPr>
              <a:t>ĮRANKIS LYČIŲ LYGYBĖS ATSKIROJE DARBOVIETĖJE VERTINIMUI</a:t>
            </a:r>
            <a:endParaRPr lang="lt-LT" b="1" dirty="0">
              <a:effectLst>
                <a:outerShdw blurRad="38100" dist="38100" dir="2700000" algn="tl">
                  <a:srgbClr val="000000">
                    <a:alpha val="43137"/>
                  </a:srgbClr>
                </a:outerShdw>
              </a:effectLst>
            </a:endParaRPr>
          </a:p>
        </p:txBody>
      </p:sp>
      <p:sp>
        <p:nvSpPr>
          <p:cNvPr id="4" name="Rectangle 3"/>
          <p:cNvSpPr/>
          <p:nvPr/>
        </p:nvSpPr>
        <p:spPr>
          <a:xfrm>
            <a:off x="0" y="1628800"/>
            <a:ext cx="9144000" cy="1477328"/>
          </a:xfrm>
          <a:prstGeom prst="rect">
            <a:avLst/>
          </a:prstGeom>
        </p:spPr>
        <p:txBody>
          <a:bodyPr wrap="square">
            <a:spAutoFit/>
          </a:bodyPr>
          <a:lstStyle/>
          <a:p>
            <a:r>
              <a:rPr lang="lt-LT" dirty="0" smtClean="0"/>
              <a:t>Lyčių lygybės liniuotė – tai įrankis, kurio pagalba viešojo ir privataus sektoriaus organizacijos gali įvertinti lyčių lygybės padėtį savo darbovietėje. Liniuotė taip pat suteikia galimybę palyginti lyčių lygybės situaciją skirtingose įstaigose. Ją galima naudoti ir kaip periodiškai taikomą pokyčių stebėjimo įrankį. Lyčių lygybės liniuotės rodiklis apibrėžiamas kaip įstaigos lyčių lygybės padėties vertinimas balais, kai 10 lygu visiškai lygybei, o 1 – visiškai nelygybei. </a:t>
            </a:r>
            <a:endParaRPr lang="lt-LT" dirty="0"/>
          </a:p>
        </p:txBody>
      </p:sp>
      <p:pic>
        <p:nvPicPr>
          <p:cNvPr id="3074" name="Picture 2"/>
          <p:cNvPicPr>
            <a:picLocks noChangeAspect="1" noChangeArrowheads="1"/>
          </p:cNvPicPr>
          <p:nvPr/>
        </p:nvPicPr>
        <p:blipFill>
          <a:blip r:embed="rId2" cstate="print"/>
          <a:srcRect l="25912" t="51124" r="27594" b="35373"/>
          <a:stretch>
            <a:fillRect/>
          </a:stretch>
        </p:blipFill>
        <p:spPr bwMode="auto">
          <a:xfrm>
            <a:off x="1763688" y="3284984"/>
            <a:ext cx="6048672" cy="936104"/>
          </a:xfrm>
          <a:prstGeom prst="rect">
            <a:avLst/>
          </a:prstGeom>
          <a:noFill/>
          <a:ln w="9525">
            <a:noFill/>
            <a:miter lim="800000"/>
            <a:headEnd/>
            <a:tailEnd/>
          </a:ln>
        </p:spPr>
      </p:pic>
      <p:pic>
        <p:nvPicPr>
          <p:cNvPr id="3075" name="Picture 3"/>
          <p:cNvPicPr>
            <a:picLocks noChangeAspect="1" noChangeArrowheads="1"/>
          </p:cNvPicPr>
          <p:nvPr/>
        </p:nvPicPr>
        <p:blipFill>
          <a:blip r:embed="rId2" cstate="print"/>
          <a:srcRect l="25640" t="66607" r="42811" b="5348"/>
          <a:stretch>
            <a:fillRect/>
          </a:stretch>
        </p:blipFill>
        <p:spPr bwMode="auto">
          <a:xfrm>
            <a:off x="1645480" y="4149080"/>
            <a:ext cx="5718832" cy="27089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effectLst>
                  <a:outerShdw blurRad="38100" dist="38100" dir="2700000" algn="tl">
                    <a:srgbClr val="000000">
                      <a:alpha val="43137"/>
                    </a:srgbClr>
                  </a:outerShdw>
                </a:effectLst>
              </a:rPr>
              <a:t>KAIP JI VEIKIA?</a:t>
            </a:r>
            <a:endParaRPr lang="lt-LT"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600200"/>
            <a:ext cx="9144000" cy="5069160"/>
          </a:xfrm>
        </p:spPr>
        <p:txBody>
          <a:bodyPr>
            <a:normAutofit fontScale="62500" lnSpcReduction="20000"/>
          </a:bodyPr>
          <a:lstStyle/>
          <a:p>
            <a:r>
              <a:rPr lang="lt-LT" dirty="0" smtClean="0"/>
              <a:t>1) Įstaigos vadovas (-ė) ar jo paskirtas asmuo užpildo elektroninę </a:t>
            </a:r>
            <a:r>
              <a:rPr lang="lt-LT" b="1" dirty="0" smtClean="0"/>
              <a:t>darbdavio anketą</a:t>
            </a:r>
            <a:r>
              <a:rPr lang="lt-LT" dirty="0" smtClean="0"/>
              <a:t>, pateikdamas faktinius duomenis apie įstaigą;</a:t>
            </a:r>
          </a:p>
          <a:p>
            <a:r>
              <a:rPr lang="lt-LT" dirty="0" smtClean="0"/>
              <a:t>2) Įstaigos vadovas (-ė) ar jo paskirtas asmuo persiunčia visiems savo darbuotojams (arba tik tiems, kurie patenka į reprezentatyvią imtį) elektroninę nuorodą į jiems skirtą anoniminę </a:t>
            </a:r>
            <a:r>
              <a:rPr lang="lt-LT" b="1" dirty="0" smtClean="0"/>
              <a:t>darbuotojų anketą</a:t>
            </a:r>
            <a:r>
              <a:rPr lang="lt-LT" dirty="0" smtClean="0"/>
              <a:t> ir įpareigoja ją užpildyti per 10 dienų;</a:t>
            </a:r>
          </a:p>
          <a:p>
            <a:r>
              <a:rPr lang="lt-LT" dirty="0" smtClean="0"/>
              <a:t>3) Pasibaigus 10 dienų terminui, gauti duomenys yra apdorojami, nustatomas įstaigos Lyčių lygybės liniuotės rodiklis;</a:t>
            </a:r>
          </a:p>
          <a:p>
            <a:r>
              <a:rPr lang="lt-LT" dirty="0" smtClean="0"/>
              <a:t>4) Paruošiama ir vadovui (-ei) išsiunčiama glausta ataskaita su gautų duomenų vizualizacija, rekomendacijomis ir pažymėjimu, patvirtinančiu įstaigos dalyvavimą apklausoje.</a:t>
            </a:r>
          </a:p>
          <a:p>
            <a:r>
              <a:rPr lang="lt-LT" dirty="0" smtClean="0"/>
              <a:t>5) Viešojo sektoriaus įstaigos atveju, ataskaita ir įstaigos rodiklis taip pat paviešinamas Lygių galimybių kontrolieriaus tarnybos interneto svetainėje. Privataus sektoriaus įstaigos atveju, paviešinamas tik įstaigos rodiklis; jai sutikus, gali būti paviešinta ir ataskaita.</a:t>
            </a:r>
          </a:p>
          <a:p>
            <a:pPr algn="ctr">
              <a:buNone/>
            </a:pPr>
            <a:r>
              <a:rPr lang="lt-LT" b="1" dirty="0" smtClean="0"/>
              <a:t>      Apie sprendimą išbandyti Lyčių lygybės liniuotę prašome informuoti el. paštu </a:t>
            </a:r>
            <a:r>
              <a:rPr lang="lt-LT" b="1" dirty="0" smtClean="0">
                <a:hlinkClick r:id="rId2"/>
              </a:rPr>
              <a:t>donatas.paulauskas@kurklt.lt</a:t>
            </a:r>
            <a:r>
              <a:rPr lang="lt-LT" b="1" dirty="0" smtClean="0"/>
              <a:t> arba tel. 8 678 13212 ir suderinti organizacijos dalyvavimą.</a:t>
            </a:r>
          </a:p>
          <a:p>
            <a:pPr algn="ctr">
              <a:buNone/>
            </a:pPr>
            <a:r>
              <a:rPr lang="lt-LT" b="1" dirty="0" smtClean="0"/>
              <a:t>http://www.lygybe.lt/lt/lyciu-lygybes-liniuote/781</a:t>
            </a:r>
            <a:endParaRPr lang="lt-LT"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b="1" dirty="0" smtClean="0">
                <a:effectLst>
                  <a:outerShdw blurRad="38100" dist="38100" dir="2700000" algn="tl">
                    <a:srgbClr val="000000">
                      <a:alpha val="43137"/>
                    </a:srgbClr>
                  </a:outerShdw>
                </a:effectLst>
              </a:rPr>
              <a:t>KAS DAROMA SIEKIANT </a:t>
            </a:r>
            <a:br>
              <a:rPr lang="lt-LT" b="1" dirty="0" smtClean="0">
                <a:effectLst>
                  <a:outerShdw blurRad="38100" dist="38100" dir="2700000" algn="tl">
                    <a:srgbClr val="000000">
                      <a:alpha val="43137"/>
                    </a:srgbClr>
                  </a:outerShdw>
                </a:effectLst>
              </a:rPr>
            </a:br>
            <a:r>
              <a:rPr lang="lt-LT" b="1" dirty="0" smtClean="0">
                <a:effectLst>
                  <a:outerShdw blurRad="38100" dist="38100" dir="2700000" algn="tl">
                    <a:srgbClr val="000000">
                      <a:alpha val="43137"/>
                    </a:srgbClr>
                  </a:outerShdw>
                </a:effectLst>
              </a:rPr>
              <a:t>LYČIŲ LYGYBĖS DARBO RINKOJE</a:t>
            </a:r>
            <a:endParaRPr lang="lt-LT"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8435280" cy="4997152"/>
          </a:xfrm>
        </p:spPr>
        <p:txBody>
          <a:bodyPr>
            <a:normAutofit fontScale="55000" lnSpcReduction="20000"/>
          </a:bodyPr>
          <a:lstStyle/>
          <a:p>
            <a:pPr marL="514350" indent="-514350">
              <a:buAutoNum type="arabicPeriod"/>
            </a:pPr>
            <a:r>
              <a:rPr lang="en-US" sz="4400" b="1" dirty="0" err="1" smtClean="0"/>
              <a:t>Papildomi</a:t>
            </a:r>
            <a:r>
              <a:rPr lang="en-US" sz="4400" b="1" dirty="0" smtClean="0"/>
              <a:t> </a:t>
            </a:r>
            <a:r>
              <a:rPr lang="en-US" sz="4400" b="1" dirty="0" err="1" smtClean="0"/>
              <a:t>reikalavimai</a:t>
            </a:r>
            <a:r>
              <a:rPr lang="en-US" sz="4400" b="1" dirty="0" smtClean="0"/>
              <a:t> </a:t>
            </a:r>
            <a:r>
              <a:rPr lang="en-US" sz="4400" b="1" dirty="0" err="1" smtClean="0"/>
              <a:t>darbdaviams</a:t>
            </a:r>
            <a:r>
              <a:rPr lang="en-US" sz="4400" b="1" dirty="0" smtClean="0"/>
              <a:t> LR </a:t>
            </a:r>
            <a:r>
              <a:rPr lang="en-US" sz="4400" b="1" dirty="0" err="1" smtClean="0"/>
              <a:t>teis</a:t>
            </a:r>
            <a:r>
              <a:rPr lang="lt-LT" sz="4400" b="1" dirty="0" smtClean="0"/>
              <a:t>ės aktuose</a:t>
            </a:r>
            <a:r>
              <a:rPr lang="lt-LT" b="1" dirty="0" smtClean="0"/>
              <a:t> </a:t>
            </a:r>
            <a:r>
              <a:rPr lang="lt-LT" dirty="0" smtClean="0"/>
              <a:t>(pvz. DK 26 straipsnyje yra įtvirtinta prievolė darbdaviams įgyvendinti lyčių lygybės principus, taip pat šio straipsnio 6 punktas nurodo, kad „darbdavys, kurio vidutinis darbuotojų skaičius yra daugiau kaip penkiasdešimt, privalo priimti ir įprastais darbovietėje būdais paskelbti lygių galimybių politikos įgyvendinimo ir vykdymo priežiūros principų įgyvendinimo priemones“, kitaip sakant, tokioje darbovietėje turėtų būti parengti ir patvirtinti lyčių lygybės įgyvendinimo planai.);</a:t>
            </a:r>
            <a:endParaRPr lang="en-US" dirty="0" smtClean="0"/>
          </a:p>
          <a:p>
            <a:pPr marL="514350" indent="-514350">
              <a:buAutoNum type="arabicPeriod"/>
            </a:pPr>
            <a:r>
              <a:rPr lang="en-US" sz="4400" b="1" dirty="0" err="1" smtClean="0"/>
              <a:t>Skund</a:t>
            </a:r>
            <a:r>
              <a:rPr lang="lt-LT" sz="4400" b="1" dirty="0" smtClean="0"/>
              <a:t>ai, tyrimai LGKT </a:t>
            </a:r>
            <a:r>
              <a:rPr lang="lt-LT" dirty="0" smtClean="0"/>
              <a:t>(2016 m. Tarnyboje buvo atlikti 89 tyrimai dėl galimos diskriminacijos lyties pagrindu ir tai sudarė 27 proc. visų Tarnyboje atliktų tyrimų. Aptariant gautų skundų bei kontrolieriaus inicijuotų tyrimų pasiskirstymą pagal sritis, pastebima, jog </a:t>
            </a:r>
            <a:r>
              <a:rPr lang="lt-LT" b="1" dirty="0" smtClean="0"/>
              <a:t>didžioji dalis tyrimų buvo atlikta darbo santykių srityje </a:t>
            </a:r>
            <a:r>
              <a:rPr lang="lt-LT" dirty="0" smtClean="0"/>
              <a:t>(</a:t>
            </a:r>
            <a:r>
              <a:rPr lang="en-US" dirty="0" smtClean="0"/>
              <a:t>52 proc. 2016 m.</a:t>
            </a:r>
            <a:r>
              <a:rPr lang="lt-LT" dirty="0" smtClean="0"/>
              <a:t>)</a:t>
            </a:r>
            <a:r>
              <a:rPr lang="en-US" dirty="0" smtClean="0"/>
              <a:t>;</a:t>
            </a:r>
          </a:p>
          <a:p>
            <a:pPr marL="514350" indent="-514350">
              <a:buNone/>
            </a:pPr>
            <a:r>
              <a:rPr lang="en-US" sz="2200" dirty="0" smtClean="0"/>
              <a:t>              </a:t>
            </a:r>
            <a:r>
              <a:rPr lang="lt-LT" sz="2200" dirty="0" smtClean="0"/>
              <a:t>http://www.lygybe.lt/data/public/uploads/2017/07/lygiu-galimybiu-kontrolieriaus-2016m.-veiklos-ataskaita.pdf</a:t>
            </a:r>
          </a:p>
          <a:p>
            <a:pPr marL="514350" indent="-514350">
              <a:buNone/>
            </a:pPr>
            <a:r>
              <a:rPr lang="en-US" sz="4400" b="1" dirty="0" smtClean="0"/>
              <a:t>3. </a:t>
            </a:r>
            <a:r>
              <a:rPr lang="en-US" sz="4400" b="1" dirty="0" err="1" smtClean="0"/>
              <a:t>Tyrimai</a:t>
            </a:r>
            <a:r>
              <a:rPr lang="en-US" sz="4400" b="1" dirty="0" smtClean="0"/>
              <a:t>, </a:t>
            </a:r>
            <a:r>
              <a:rPr lang="en-US" sz="4400" b="1" dirty="0" err="1" smtClean="0"/>
              <a:t>rekomendacijos</a:t>
            </a:r>
            <a:r>
              <a:rPr lang="en-US" sz="4400" b="1" dirty="0" smtClean="0"/>
              <a:t>;</a:t>
            </a:r>
            <a:endParaRPr lang="lt-LT" sz="4400" b="1" dirty="0" smtClean="0"/>
          </a:p>
          <a:p>
            <a:pPr marL="514350" indent="-514350">
              <a:buNone/>
            </a:pPr>
            <a:r>
              <a:rPr lang="en-US" sz="4400" b="1" dirty="0" smtClean="0"/>
              <a:t>4. </a:t>
            </a:r>
            <a:r>
              <a:rPr lang="lt-LT" sz="4400" b="1" dirty="0" smtClean="0"/>
              <a:t>Valstybinių institucijų, NVO įgyvendinami projektai šioje srityje</a:t>
            </a:r>
            <a:r>
              <a:rPr lang="lt-LT" sz="4400" dirty="0" smtClean="0"/>
              <a:t> </a:t>
            </a:r>
            <a:r>
              <a:rPr lang="lt-LT" dirty="0" smtClean="0"/>
              <a:t>(pvz. Lygių galimybių kontrolieriaus tarnybos “Lyčių lygybės skatinimas darbo rinkoje”)</a:t>
            </a:r>
            <a:r>
              <a:rPr lang="en-US" dirty="0" smtClean="0"/>
              <a:t>.</a:t>
            </a:r>
          </a:p>
          <a:p>
            <a:pPr marL="514350" indent="-514350">
              <a:buNone/>
            </a:pPr>
            <a:endParaRPr lang="en-US" dirty="0" smtClean="0"/>
          </a:p>
          <a:p>
            <a:pPr marL="514350" indent="-514350">
              <a:buNone/>
            </a:pPr>
            <a:r>
              <a:rPr lang="en-US" sz="2300" dirty="0" smtClean="0"/>
              <a:t>http://lzinios.lt/lzinios/Lietuva/naujas-reitingas-lietuva-tarp-afrikos-saliu/247510/</a:t>
            </a:r>
          </a:p>
          <a:p>
            <a:pPr marL="514350" indent="-514350">
              <a:buNone/>
            </a:pPr>
            <a:endParaRPr lang="lt-LT" dirty="0" smtClean="0"/>
          </a:p>
          <a:p>
            <a:pPr marL="514350" indent="-514350">
              <a:buAutoNum type="arabicPeriod"/>
            </a:pPr>
            <a:endParaRPr lang="lt-L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1484784"/>
            <a:ext cx="8064896" cy="1323439"/>
          </a:xfrm>
          <a:prstGeom prst="rect">
            <a:avLst/>
          </a:prstGeom>
          <a:noFill/>
        </p:spPr>
        <p:txBody>
          <a:bodyPr wrap="square" lIns="91440" tIns="45720" rIns="91440" bIns="45720">
            <a:spAutoFit/>
          </a:bodyPr>
          <a:lstStyle/>
          <a:p>
            <a:pPr algn="ctr"/>
            <a:r>
              <a:rPr lang="en-US" sz="8000" b="1" cap="none" spc="0" dirty="0" smtClean="0">
                <a:ln w="10541" cmpd="sng">
                  <a:solidFill>
                    <a:schemeClr val="accent1">
                      <a:shade val="88000"/>
                      <a:satMod val="110000"/>
                    </a:schemeClr>
                  </a:solidFill>
                  <a:prstDash val="solid"/>
                </a:ln>
                <a:solidFill>
                  <a:srgbClr val="FF0000"/>
                </a:solidFill>
                <a:effectLst/>
              </a:rPr>
              <a:t>A</a:t>
            </a:r>
            <a:r>
              <a:rPr lang="lt-LT" sz="8000" b="1" cap="none" spc="0" dirty="0" smtClean="0">
                <a:ln w="10541" cmpd="sng">
                  <a:solidFill>
                    <a:schemeClr val="accent1">
                      <a:shade val="88000"/>
                      <a:satMod val="110000"/>
                    </a:schemeClr>
                  </a:solidFill>
                  <a:prstDash val="solid"/>
                </a:ln>
                <a:solidFill>
                  <a:srgbClr val="FF0000"/>
                </a:solidFill>
                <a:effectLst/>
              </a:rPr>
              <a:t>ČIŪ UŽ </a:t>
            </a:r>
            <a:r>
              <a:rPr lang="lt-LT" sz="8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DĖMESĮ</a:t>
            </a:r>
            <a:r>
              <a:rPr lang="en-US" sz="8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a:t>
            </a:r>
            <a:endParaRPr lang="lt-LT" sz="8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TotalTime>
  <Words>656</Words>
  <Application>Microsoft Office PowerPoint</Application>
  <PresentationFormat>On-screen Show (4:3)</PresentationFormat>
  <Paragraphs>49</Paragraphs>
  <Slides>17</Slides>
  <Notes>0</Notes>
  <HiddenSlides>0</HiddenSlides>
  <MMClips>3</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Kurias lyčių nelygybės problemas reikia spręsti skubiausiai? Ką apie tai mano lietuviai?</vt:lpstr>
      <vt:lpstr>DARBO UŽMOKESČIO IR PAJAMŲ SRITIS</vt:lpstr>
      <vt:lpstr>Slide 4</vt:lpstr>
      <vt:lpstr>Slide 5</vt:lpstr>
      <vt:lpstr>MOTERŲ IR VYRŲ ATLYGINIMŲ ATOTRŪKIS</vt:lpstr>
      <vt:lpstr>MOTERŲ IR VYRŲ ATLYGINIMŲ ATOTRŪKIO PRIEŽASTYS</vt:lpstr>
      <vt:lpstr>Slide 8</vt:lpstr>
      <vt:lpstr>Atlyginimų ir pajamų atotrūkio pasekmės: </vt:lpstr>
      <vt:lpstr>Atlyginimų ir pajamų atotrūkio pasekmės: </vt:lpstr>
      <vt:lpstr>UŽIMTUMO IR DARBO SĄLYGŲ SRITIS </vt:lpstr>
      <vt:lpstr>EKONOMINĖS GALIOS SRITIS</vt:lpstr>
      <vt:lpstr>Priežastys, kodėl moterų yra gerokai mažiau vadovaujančiose pareigose: </vt:lpstr>
      <vt:lpstr>ĮRANKIS LYČIŲ LYGYBĖS ATSKIROJE DARBOVIETĖJE VERTINIMUI</vt:lpstr>
      <vt:lpstr>KAIP JI VEIKIA?</vt:lpstr>
      <vt:lpstr>KAS DAROMA SIEKIANT  LYČIŲ LYGYBĖS DARBO RINKOJE</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naminis</dc:creator>
  <cp:lastModifiedBy>User</cp:lastModifiedBy>
  <cp:revision>27</cp:revision>
  <dcterms:created xsi:type="dcterms:W3CDTF">2017-10-26T16:31:03Z</dcterms:created>
  <dcterms:modified xsi:type="dcterms:W3CDTF">2017-10-30T13:29:29Z</dcterms:modified>
</cp:coreProperties>
</file>