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763" r:id="rId2"/>
    <p:sldId id="945" r:id="rId3"/>
    <p:sldId id="954" r:id="rId4"/>
    <p:sldId id="955" r:id="rId5"/>
    <p:sldId id="956" r:id="rId6"/>
    <p:sldId id="958" r:id="rId7"/>
    <p:sldId id="957" r:id="rId8"/>
    <p:sldId id="922" r:id="rId9"/>
    <p:sldId id="943" r:id="rId10"/>
    <p:sldId id="921" r:id="rId11"/>
    <p:sldId id="916" r:id="rId12"/>
    <p:sldId id="917" r:id="rId13"/>
    <p:sldId id="924" r:id="rId14"/>
    <p:sldId id="929" r:id="rId15"/>
    <p:sldId id="946" r:id="rId16"/>
    <p:sldId id="947" r:id="rId17"/>
    <p:sldId id="931" r:id="rId18"/>
    <p:sldId id="948" r:id="rId19"/>
    <p:sldId id="936" r:id="rId2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DG236" initials="S" lastIdx="1" clrIdx="0">
    <p:extLst>
      <p:ext uri="{19B8F6BF-5375-455C-9EA6-DF929625EA0E}">
        <p15:presenceInfo xmlns:p15="http://schemas.microsoft.com/office/powerpoint/2012/main" userId="SDG236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54" autoAdjust="0"/>
    <p:restoredTop sz="84564" autoAdjust="0"/>
  </p:normalViewPr>
  <p:slideViewPr>
    <p:cSldViewPr>
      <p:cViewPr varScale="1">
        <p:scale>
          <a:sx n="67" d="100"/>
          <a:sy n="67" d="100"/>
        </p:scale>
        <p:origin x="13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862"/>
    </p:cViewPr>
  </p:sorterViewPr>
  <p:notesViewPr>
    <p:cSldViewPr>
      <p:cViewPr varScale="1">
        <p:scale>
          <a:sx n="61" d="100"/>
          <a:sy n="61" d="100"/>
        </p:scale>
        <p:origin x="253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E0AE2-B7DD-4D71-B191-2A634C679696}" type="datetimeFigureOut">
              <a:rPr lang="lt-LT" smtClean="0"/>
              <a:t>2017.05.16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15A70-6B68-4CF4-AE76-67E0735238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8306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15A70-6B68-4CF4-AE76-67E07352383A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94765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15A70-6B68-4CF4-AE76-67E07352383A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19482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15A70-6B68-4CF4-AE76-67E07352383A}" type="slidenum">
              <a:rPr lang="lt-LT" smtClean="0"/>
              <a:t>11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49363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Pastabų vietos rezervavimo ženkla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lt-LT" altLang="lt-LT" dirty="0"/>
          </a:p>
        </p:txBody>
      </p:sp>
      <p:sp>
        <p:nvSpPr>
          <p:cNvPr id="21508" name="Skaidrės numerio vietos rezervavimo ženklas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84" indent="-2863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5515" indent="-22910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3720" indent="-22910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1926" indent="-22910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132" indent="-2291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338" indent="-2291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6544" indent="-2291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4750" indent="-2291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4AED42-932E-4481-8D99-F4706849A1E8}" type="slidenum">
              <a:rPr lang="lt-LT" altLang="lt-LT" smtClean="0"/>
              <a:pPr/>
              <a:t>12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53658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Pastabų vietos rezervavimo ženkla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lt-LT" altLang="lt-LT" smtClean="0"/>
          </a:p>
        </p:txBody>
      </p:sp>
      <p:sp>
        <p:nvSpPr>
          <p:cNvPr id="25604" name="Skaidrės numerio vietos rezervavimo ženklas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652C6C-8349-46AF-B86C-344B8418DA7F}" type="slidenum">
              <a:rPr lang="lt-LT" altLang="lt-LT" smtClean="0">
                <a:solidFill>
                  <a:srgbClr val="000000"/>
                </a:solidFill>
              </a:rPr>
              <a:pPr/>
              <a:t>14</a:t>
            </a:fld>
            <a:endParaRPr lang="lt-LT" altLang="lt-LT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694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Pastabų vietos rezervavimo ženkla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lt-LT" altLang="lt-LT" dirty="0" smtClean="0"/>
          </a:p>
          <a:p>
            <a:endParaRPr lang="lt-LT" altLang="lt-LT" dirty="0" smtClean="0"/>
          </a:p>
        </p:txBody>
      </p:sp>
      <p:sp>
        <p:nvSpPr>
          <p:cNvPr id="47108" name="Skaidrės numerio vietos rezervavimo ženklas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B28F18-1112-4D5B-A88B-3C5D90160A09}" type="slidenum">
              <a:rPr lang="lt-LT" altLang="lt-LT" smtClean="0">
                <a:solidFill>
                  <a:srgbClr val="000000"/>
                </a:solidFill>
              </a:rPr>
              <a:pPr/>
              <a:t>16</a:t>
            </a:fld>
            <a:endParaRPr lang="lt-LT" altLang="lt-LT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794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15A70-6B68-4CF4-AE76-67E07352383A}" type="slidenum">
              <a:rPr lang="lt-LT" smtClean="0"/>
              <a:t>18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48380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15A70-6B68-4CF4-AE76-67E07352383A}" type="slidenum">
              <a:rPr lang="lt-LT" smtClean="0"/>
              <a:t>19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619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AC32-7F53-4FC2-88B1-2C759C1F5354}" type="datetime1">
              <a:rPr lang="lt-LT" smtClean="0"/>
              <a:t>2017.05.16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09268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Spustelėję redag. ruoš. pavad. stilių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dirty="0" smtClean="0"/>
              <a:t>Spustelėję </a:t>
            </a:r>
            <a:r>
              <a:rPr lang="lt-LT" dirty="0" err="1" smtClean="0"/>
              <a:t>redag</a:t>
            </a:r>
            <a:r>
              <a:rPr lang="lt-LT" dirty="0" smtClean="0"/>
              <a:t>. ruoš. teksto stilių</a:t>
            </a:r>
          </a:p>
          <a:p>
            <a:pPr lvl="1"/>
            <a:r>
              <a:rPr lang="lt-LT" dirty="0" smtClean="0"/>
              <a:t>Antras lygmuo</a:t>
            </a:r>
          </a:p>
          <a:p>
            <a:pPr lvl="2"/>
            <a:r>
              <a:rPr lang="lt-LT" dirty="0" smtClean="0"/>
              <a:t>Trečias lygmuo</a:t>
            </a:r>
          </a:p>
          <a:p>
            <a:pPr lvl="3"/>
            <a:r>
              <a:rPr lang="lt-LT" dirty="0" smtClean="0"/>
              <a:t>Ketvirtas lygmuo</a:t>
            </a:r>
          </a:p>
          <a:p>
            <a:pPr lvl="4"/>
            <a:r>
              <a:rPr lang="lt-LT" dirty="0" smtClean="0"/>
              <a:t>Penktas lygmuo</a:t>
            </a:r>
            <a:endParaRPr lang="lt-LT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611C0-5208-4752-93FC-F56EFD530F34}" type="datetime1">
              <a:rPr lang="lt-LT" smtClean="0"/>
              <a:t>2017.05.16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858000" y="6394450"/>
            <a:ext cx="2133600" cy="365125"/>
          </a:xfrm>
        </p:spPr>
        <p:txBody>
          <a:bodyPr/>
          <a:lstStyle/>
          <a:p>
            <a:fld id="{79008DFB-02D0-4E6F-915B-886A6E9249E2}" type="slidenum">
              <a:rPr lang="lt-LT" smtClean="0"/>
              <a:t>‹#›</a:t>
            </a:fld>
            <a:endParaRPr lang="lt-LT"/>
          </a:p>
        </p:txBody>
      </p:sp>
      <p:cxnSp>
        <p:nvCxnSpPr>
          <p:cNvPr id="8" name="Tiesioji jungtis 7"/>
          <p:cNvCxnSpPr/>
          <p:nvPr userDrawn="1"/>
        </p:nvCxnSpPr>
        <p:spPr>
          <a:xfrm>
            <a:off x="467544" y="1124744"/>
            <a:ext cx="828092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aveikslėlis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85498"/>
            <a:ext cx="1224136" cy="39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37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40FB-BDA9-441F-B5E8-24857BDE9780}" type="datetime1">
              <a:rPr lang="lt-LT" smtClean="0"/>
              <a:t>2017.05.16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2688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B9D99-F20D-4593-B5AE-95EA62A2C50B}" type="datetime1">
              <a:rPr lang="lt-LT" smtClean="0"/>
              <a:t>2017.05.16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94499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507C5-9367-4F55-8DD1-A52804E540D2}" type="datetime1">
              <a:rPr lang="lt-LT" smtClean="0"/>
              <a:t>2017.05.16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68711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3C56-0172-4E9A-B239-51E6F5DAA0C1}" type="datetime1">
              <a:rPr lang="lt-LT" smtClean="0"/>
              <a:t>2017.05.16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10285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F03B-142E-41DF-9605-75E38ED2B0BD}" type="datetime1">
              <a:rPr lang="lt-LT" smtClean="0"/>
              <a:t>2017.05.16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31971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B77C1-5CC2-4D2C-9FAC-9FDB9188C498}" type="datetime1">
              <a:rPr lang="lt-LT" smtClean="0"/>
              <a:t>2017.05.16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8165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0DA15-D930-40BC-8D0A-030E8A02869C}" type="datetime1">
              <a:rPr lang="lt-LT" smtClean="0"/>
              <a:t>2017.05.16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42773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3B13A-64FA-42F7-8947-6FC91162B034}" type="datetime1">
              <a:rPr lang="lt-LT" smtClean="0"/>
              <a:t>2017.05.16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7304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997C0-7F91-48F3-8E05-67D7194D9E88}" type="datetime1">
              <a:rPr lang="lt-LT" smtClean="0"/>
              <a:t>2017.05.16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98822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7C9E2-6F17-4CCB-9393-6AD73CCCAF11}" type="datetime1">
              <a:rPr lang="lt-LT" smtClean="0"/>
              <a:t>2017.05.16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08DFB-02D0-4E6F-915B-886A6E9249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7635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sdg.lt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55775"/>
          </a:xfrm>
        </p:spPr>
        <p:txBody>
          <a:bodyPr>
            <a:normAutofit/>
          </a:bodyPr>
          <a:lstStyle/>
          <a:p>
            <a:r>
              <a:rPr lang="pt-BR" sz="3600" b="1" dirty="0">
                <a:latin typeface="+mn-lt"/>
              </a:rPr>
              <a:t>Informavimas ir konsultavimas įmonėse – socialinio dialogo gerinimo veiksnys. Dabartis ir ateitis.</a:t>
            </a:r>
            <a:endParaRPr lang="lt-LT" sz="3600" b="1" dirty="0">
              <a:latin typeface="+mn-lt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771800" y="4600575"/>
            <a:ext cx="5915000" cy="1752600"/>
          </a:xfrm>
        </p:spPr>
        <p:txBody>
          <a:bodyPr>
            <a:normAutofit/>
          </a:bodyPr>
          <a:lstStyle/>
          <a:p>
            <a:pPr algn="l"/>
            <a:r>
              <a:rPr lang="lt-LT" sz="2800" dirty="0" smtClean="0">
                <a:solidFill>
                  <a:schemeClr val="tx1"/>
                </a:solidFill>
                <a:latin typeface="+mn-lt"/>
              </a:rPr>
              <a:t>Teisės departamento </a:t>
            </a:r>
            <a:r>
              <a:rPr lang="en-US" sz="2800" dirty="0" err="1" smtClean="0">
                <a:solidFill>
                  <a:schemeClr val="tx1"/>
                </a:solidFill>
              </a:rPr>
              <a:t>vadov</a:t>
            </a:r>
            <a:r>
              <a:rPr lang="lt-LT" sz="2800" dirty="0" smtClean="0">
                <a:solidFill>
                  <a:schemeClr val="tx1"/>
                </a:solidFill>
              </a:rPr>
              <a:t>ė</a:t>
            </a:r>
            <a:endParaRPr lang="lt-LT" sz="2800" dirty="0" smtClean="0">
              <a:solidFill>
                <a:schemeClr val="tx1"/>
              </a:solidFill>
              <a:latin typeface="+mn-lt"/>
            </a:endParaRPr>
          </a:p>
          <a:p>
            <a:pPr algn="l"/>
            <a:r>
              <a:rPr lang="lt-LT" sz="2800" dirty="0" smtClean="0">
                <a:solidFill>
                  <a:schemeClr val="tx1"/>
                </a:solidFill>
                <a:latin typeface="+mn-lt"/>
              </a:rPr>
              <a:t>Evelina Jasaitė</a:t>
            </a: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1</a:t>
            </a:fld>
            <a:endParaRPr lang="lt-LT"/>
          </a:p>
        </p:txBody>
      </p:sp>
      <p:pic>
        <p:nvPicPr>
          <p:cNvPr id="1027" name="Picture 3" descr="SDG trump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765" y="653056"/>
            <a:ext cx="2162355" cy="75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20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23528" y="2902"/>
            <a:ext cx="8363272" cy="1143000"/>
          </a:xfrm>
        </p:spPr>
        <p:txBody>
          <a:bodyPr>
            <a:normAutofit fontScale="90000"/>
          </a:bodyPr>
          <a:lstStyle/>
          <a:p>
            <a:r>
              <a:rPr lang="lt-LT" sz="3600" b="1" dirty="0" smtClean="0"/>
              <a:t/>
            </a:r>
            <a:br>
              <a:rPr lang="lt-LT" sz="3600" b="1" dirty="0" smtClean="0"/>
            </a:br>
            <a:r>
              <a:rPr lang="en-US" sz="3600" b="1" dirty="0" smtClean="0"/>
              <a:t>FORMALUS</a:t>
            </a:r>
            <a:r>
              <a:rPr lang="lt-LT" sz="3600" b="1" dirty="0" smtClean="0"/>
              <a:t> INFORMVIMAS, KONSULTAVIMAS</a:t>
            </a:r>
            <a:r>
              <a:rPr lang="en-US" sz="3600" b="1" dirty="0" smtClean="0"/>
              <a:t> </a:t>
            </a:r>
            <a:r>
              <a:rPr lang="en-US" sz="4000" b="1" dirty="0" smtClean="0"/>
              <a:t>(I)</a:t>
            </a:r>
            <a:endParaRPr lang="lt-LT" sz="40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/>
              <a:t>Informavimas</a:t>
            </a:r>
            <a:r>
              <a:rPr lang="lt-LT" dirty="0"/>
              <a:t> – informacijos (duomenų) perdavimas darbuotojų atstovams, siekiant supažindinti su reikalo esme</a:t>
            </a:r>
            <a:r>
              <a:rPr lang="lt-LT" dirty="0" smtClean="0"/>
              <a:t>.</a:t>
            </a:r>
          </a:p>
          <a:p>
            <a:r>
              <a:rPr lang="lt-LT" b="1" dirty="0"/>
              <a:t>Konsultavimas</a:t>
            </a:r>
            <a:r>
              <a:rPr lang="lt-LT" dirty="0"/>
              <a:t> – pasikeitimas nuomonėmis ir dialogo tarp darbuotojų atstovų ir darbdavio užmezgimas bei plėtojimas. 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2076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200" y="171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FORMALI</a:t>
            </a:r>
            <a:r>
              <a:rPr lang="lt-LT" sz="3600" b="1" dirty="0" smtClean="0"/>
              <a:t> INFORMAVIMO, KONSULTAVIMO ATEITIS (I)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Informavimas</a:t>
            </a:r>
            <a:r>
              <a:rPr lang="en-US" dirty="0" smtClean="0"/>
              <a:t>:</a:t>
            </a:r>
            <a:endParaRPr lang="lt-LT" dirty="0" smtClean="0"/>
          </a:p>
          <a:p>
            <a:r>
              <a:rPr lang="en-US" dirty="0" smtClean="0"/>
              <a:t>20 </a:t>
            </a:r>
            <a:r>
              <a:rPr lang="en-US" dirty="0" err="1" smtClean="0"/>
              <a:t>darbuotoj</a:t>
            </a:r>
            <a:r>
              <a:rPr lang="lt-LT" dirty="0" smtClean="0"/>
              <a:t>ų – vidutinis darbo užmokestis pagal </a:t>
            </a:r>
            <a:r>
              <a:rPr lang="lt-LT" dirty="0"/>
              <a:t>profesijų grupes ir </a:t>
            </a:r>
            <a:r>
              <a:rPr lang="lt-LT" dirty="0" smtClean="0"/>
              <a:t>lytį</a:t>
            </a:r>
            <a:endParaRPr lang="lt-LT" dirty="0"/>
          </a:p>
          <a:p>
            <a:r>
              <a:rPr lang="lt-LT" dirty="0" smtClean="0"/>
              <a:t>Darbdavio informavimas</a:t>
            </a:r>
          </a:p>
          <a:p>
            <a:r>
              <a:rPr lang="lt-LT" dirty="0"/>
              <a:t>N</a:t>
            </a:r>
            <a:r>
              <a:rPr lang="lt-LT" dirty="0" smtClean="0"/>
              <a:t>e </a:t>
            </a:r>
            <a:r>
              <a:rPr lang="lt-LT" dirty="0"/>
              <a:t>visą darbo laiką, nuotolinį darbą dirbančius darbuotojus, laikinuosius </a:t>
            </a:r>
            <a:r>
              <a:rPr lang="lt-LT" dirty="0" smtClean="0"/>
              <a:t>darbuotojus</a:t>
            </a:r>
          </a:p>
          <a:p>
            <a:r>
              <a:rPr lang="lt-LT" dirty="0"/>
              <a:t>T</a:t>
            </a:r>
            <a:r>
              <a:rPr lang="lt-LT" dirty="0" smtClean="0"/>
              <a:t>erminuotas </a:t>
            </a:r>
            <a:r>
              <a:rPr lang="lt-LT" dirty="0"/>
              <a:t>darbo </a:t>
            </a:r>
            <a:r>
              <a:rPr lang="lt-LT" dirty="0" smtClean="0"/>
              <a:t>sutartis</a:t>
            </a:r>
          </a:p>
          <a:p>
            <a:pPr marL="0" indent="0">
              <a:buNone/>
            </a:pPr>
            <a:endParaRPr lang="lt-LT" dirty="0" smtClean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311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8691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FORMALI</a:t>
            </a:r>
            <a:r>
              <a:rPr lang="lt-LT" sz="3600" b="1" dirty="0" smtClean="0"/>
              <a:t> </a:t>
            </a:r>
            <a:r>
              <a:rPr lang="lt-LT" sz="3600" b="1" dirty="0"/>
              <a:t>INFORMAVIMO, KONSULTAVIMO ATEITIS </a:t>
            </a:r>
            <a:r>
              <a:rPr lang="lt-LT" sz="3600" b="1" dirty="0" smtClean="0"/>
              <a:t>(</a:t>
            </a:r>
            <a:r>
              <a:rPr lang="lt-LT" sz="3600" b="1" dirty="0"/>
              <a:t>I</a:t>
            </a:r>
            <a:r>
              <a:rPr lang="lt-LT" sz="3600" b="1" dirty="0" smtClean="0"/>
              <a:t>I</a:t>
            </a:r>
            <a:r>
              <a:rPr lang="lt-LT" sz="3600" b="1" dirty="0"/>
              <a:t>)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Konsultavimas</a:t>
            </a:r>
            <a:r>
              <a:rPr lang="en-US" dirty="0" smtClean="0"/>
              <a:t>:</a:t>
            </a:r>
            <a:endParaRPr lang="lt-LT" dirty="0" smtClean="0"/>
          </a:p>
          <a:p>
            <a:r>
              <a:rPr lang="lt-LT" dirty="0"/>
              <a:t>K</a:t>
            </a:r>
            <a:r>
              <a:rPr lang="lt-LT" dirty="0" smtClean="0"/>
              <a:t>lausimais susijusiais su darbo</a:t>
            </a:r>
            <a:r>
              <a:rPr lang="lt-LT" dirty="0"/>
              <a:t>, socialinių, ekonominių teisių bei interesų įgyvendinimu ir </a:t>
            </a:r>
            <a:r>
              <a:rPr lang="lt-LT" dirty="0" smtClean="0"/>
              <a:t>gynimu</a:t>
            </a:r>
          </a:p>
          <a:p>
            <a:r>
              <a:rPr lang="lt-LT" dirty="0" smtClean="0"/>
              <a:t>Konsultavimosi procedūra</a:t>
            </a:r>
          </a:p>
          <a:p>
            <a:r>
              <a:rPr lang="lt-LT" dirty="0" smtClean="0"/>
              <a:t>Vietiniai teisės aktai</a:t>
            </a:r>
          </a:p>
          <a:p>
            <a:r>
              <a:rPr lang="lt-LT" dirty="0" smtClean="0"/>
              <a:t>Atsakomybės</a:t>
            </a:r>
          </a:p>
          <a:p>
            <a:endParaRPr lang="lt-LT" dirty="0" smtClean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3135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/>
              <a:t>MOTYVACIJA?</a:t>
            </a:r>
            <a:endParaRPr lang="lt-LT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5</a:t>
            </a:fld>
            <a:endParaRPr lang="lt-LT"/>
          </a:p>
        </p:txBody>
      </p:sp>
      <p:sp>
        <p:nvSpPr>
          <p:cNvPr id="7" name="Stačiakampis 6"/>
          <p:cNvSpPr/>
          <p:nvPr/>
        </p:nvSpPr>
        <p:spPr>
          <a:xfrm>
            <a:off x="755576" y="1772816"/>
            <a:ext cx="25922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 smtClean="0"/>
              <a:t>GERAS ATLYGINIMAS</a:t>
            </a:r>
            <a:endParaRPr lang="lt-LT" sz="2000" dirty="0"/>
          </a:p>
        </p:txBody>
      </p:sp>
      <p:sp>
        <p:nvSpPr>
          <p:cNvPr id="8" name="Stačiakampis 7"/>
          <p:cNvSpPr/>
          <p:nvPr/>
        </p:nvSpPr>
        <p:spPr>
          <a:xfrm>
            <a:off x="4572000" y="2348880"/>
            <a:ext cx="2718048" cy="93610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accent2"/>
                </a:solidFill>
              </a:rPr>
              <a:t>SAUGUS DARBO POJŪTIS</a:t>
            </a:r>
            <a:endParaRPr lang="lt-LT" dirty="0">
              <a:solidFill>
                <a:schemeClr val="accent2"/>
              </a:solidFill>
            </a:endParaRPr>
          </a:p>
        </p:txBody>
      </p:sp>
      <p:sp>
        <p:nvSpPr>
          <p:cNvPr id="10" name="Stačiakampis 9"/>
          <p:cNvSpPr/>
          <p:nvPr/>
        </p:nvSpPr>
        <p:spPr>
          <a:xfrm>
            <a:off x="971600" y="3017069"/>
            <a:ext cx="2736304" cy="84611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GEROS DARBO SĄLYGOS</a:t>
            </a:r>
            <a:endParaRPr lang="lt-LT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Stačiakampis 10"/>
          <p:cNvSpPr/>
          <p:nvPr/>
        </p:nvSpPr>
        <p:spPr>
          <a:xfrm>
            <a:off x="431540" y="4856151"/>
            <a:ext cx="2664296" cy="9361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VADOVO PRIPAŽINIMAS</a:t>
            </a:r>
            <a:endParaRPr lang="lt-LT" dirty="0"/>
          </a:p>
        </p:txBody>
      </p:sp>
      <p:sp>
        <p:nvSpPr>
          <p:cNvPr id="12" name="Stačiakampis 11"/>
          <p:cNvSpPr/>
          <p:nvPr/>
        </p:nvSpPr>
        <p:spPr>
          <a:xfrm>
            <a:off x="5931024" y="3573016"/>
            <a:ext cx="2961456" cy="792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SKATINIMAS DARBE</a:t>
            </a: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Stačiakampis 12"/>
          <p:cNvSpPr/>
          <p:nvPr/>
        </p:nvSpPr>
        <p:spPr>
          <a:xfrm>
            <a:off x="3707904" y="4653136"/>
            <a:ext cx="4176464" cy="11652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2">
                    <a:lumMod val="25000"/>
                  </a:schemeClr>
                </a:solidFill>
              </a:rPr>
              <a:t>DALYVAVIMAS SPRENDIMŲ PRIĖMIME</a:t>
            </a:r>
            <a:endParaRPr lang="lt-LT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25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6</a:t>
            </a:fld>
            <a:endParaRPr lang="lt-LT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83" t="24646" r="4129" b="14326"/>
          <a:stretch/>
        </p:blipFill>
        <p:spPr>
          <a:xfrm>
            <a:off x="378644" y="1700808"/>
            <a:ext cx="8712968" cy="391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6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KUR AŠ PATEKAU?</a:t>
            </a:r>
            <a:endParaRPr lang="lt-LT" sz="3600" b="1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8DFB-02D0-4E6F-915B-886A6E9249E2}" type="slidenum">
              <a:rPr lang="lt-LT" smtClean="0"/>
              <a:t>7</a:t>
            </a:fld>
            <a:endParaRPr lang="lt-LT"/>
          </a:p>
        </p:txBody>
      </p:sp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Supažindinimas su kolektyvu</a:t>
            </a:r>
          </a:p>
          <a:p>
            <a:r>
              <a:rPr lang="lt-LT" dirty="0" smtClean="0"/>
              <a:t>Darbo užmokesčio mokėjimo sistema</a:t>
            </a:r>
          </a:p>
          <a:p>
            <a:r>
              <a:rPr lang="lt-LT" dirty="0" smtClean="0"/>
              <a:t>Gimtadieniai</a:t>
            </a:r>
          </a:p>
          <a:p>
            <a:r>
              <a:rPr lang="lt-LT" dirty="0" smtClean="0"/>
              <a:t>Laidotuvės</a:t>
            </a:r>
          </a:p>
          <a:p>
            <a:r>
              <a:rPr lang="lt-LT" dirty="0" smtClean="0"/>
              <a:t>Padėkos </a:t>
            </a:r>
            <a:endParaRPr lang="en-US" dirty="0" smtClean="0"/>
          </a:p>
          <a:p>
            <a:r>
              <a:rPr lang="en-US" dirty="0" err="1" smtClean="0"/>
              <a:t>Automobilis</a:t>
            </a:r>
            <a:endParaRPr lang="lt-LT" dirty="0" smtClean="0"/>
          </a:p>
        </p:txBody>
      </p:sp>
      <p:pic>
        <p:nvPicPr>
          <p:cNvPr id="7" name="Picture 2" descr="pastatas3">
            <a:hlinkClick r:id="rId2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910800"/>
            <a:ext cx="4846860" cy="3483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83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7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A4F70-D10D-47EA-8671-D99A76B6FA2C}" type="slidenum">
              <a:rPr lang="lt-LT" altLang="en-US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324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endParaRPr lang="lt-LT" altLang="lt-LT" sz="3200" b="1" dirty="0" smtClean="0"/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6240"/>
            <a:ext cx="8229600" cy="4819923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lt-LT" altLang="lt-LT" sz="2400" dirty="0" smtClean="0"/>
              <a:t>Nuolatinis įmonės vadovų susirinkimų organizavimas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lt-LT" altLang="lt-LT" sz="2400" dirty="0" smtClean="0"/>
              <a:t>Protokolų viešinimas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lt-LT" altLang="lt-LT" sz="2400" dirty="0" smtClean="0"/>
              <a:t>Gautos informacijos platinimas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lt-LT" altLang="lt-LT" sz="2400" dirty="0" smtClean="0"/>
              <a:t>Biudžetų planavimas, informavimas apie finansinius duomenis</a:t>
            </a:r>
            <a:endParaRPr lang="lt-LT" altLang="lt-LT" sz="2400" dirty="0"/>
          </a:p>
          <a:p>
            <a:pPr lvl="1"/>
            <a:endParaRPr lang="lt-LT" altLang="lt-LT" sz="2400" dirty="0"/>
          </a:p>
          <a:p>
            <a:pPr eaLnBrk="1" hangingPunct="1"/>
            <a:endParaRPr lang="lt-LT" altLang="lt-LT" dirty="0" smtClean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50"/>
          <a:stretch/>
        </p:blipFill>
        <p:spPr>
          <a:xfrm>
            <a:off x="2282" y="3573016"/>
            <a:ext cx="9144000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25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7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A4F70-D10D-47EA-8671-D99A76B6FA2C}" type="slidenum">
              <a:rPr lang="lt-LT" altLang="en-US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endParaRPr lang="lt-LT" altLang="lt-LT" sz="3200" b="1" dirty="0" smtClean="0"/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t-LT" altLang="lt-LT" dirty="0" smtClean="0"/>
              <a:t>Galimybė darbuotojams persikvalifikuoti</a:t>
            </a:r>
          </a:p>
          <a:p>
            <a:pPr eaLnBrk="1" hangingPunct="1"/>
            <a:r>
              <a:rPr lang="lt-LT" altLang="lt-LT" dirty="0" smtClean="0"/>
              <a:t>Galimybė užaugti iki aukščiausio lygio vadovų</a:t>
            </a:r>
          </a:p>
        </p:txBody>
      </p:sp>
      <p:pic>
        <p:nvPicPr>
          <p:cNvPr id="16390" name="Picture 5" descr="50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25" y="2852738"/>
            <a:ext cx="2771775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52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10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BF565-6837-4548-8FB9-2794E10234BA}" type="slidenum">
              <a:rPr lang="lt-LT" alt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3647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lt-LT" altLang="lt-LT" sz="3200" b="1" dirty="0" smtClean="0"/>
              <a:t>DARBUOTOJŲ KVALIFIKACIJA – ĮMONĖS PASLAUGŲ KOKYBĖS GARANTAS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eaLnBrk="1" hangingPunct="1"/>
            <a:r>
              <a:rPr lang="lt-LT" altLang="lt-LT" dirty="0" smtClean="0"/>
              <a:t>Finansuojamos darbuotojų studijos aukštosiose mokyklose </a:t>
            </a:r>
          </a:p>
          <a:p>
            <a:pPr eaLnBrk="1" hangingPunct="1"/>
            <a:r>
              <a:rPr lang="lt-LT" altLang="lt-LT" dirty="0" smtClean="0"/>
              <a:t>Nuolat organizuojami vidiniai mokymai pagal darbuotojų poreikius</a:t>
            </a:r>
          </a:p>
          <a:p>
            <a:pPr eaLnBrk="1" hangingPunct="1"/>
            <a:r>
              <a:rPr lang="lt-LT" altLang="lt-LT" dirty="0" smtClean="0"/>
              <a:t>Sukurta darbuotojų kvalifikacijos auginimo sistema</a:t>
            </a:r>
          </a:p>
          <a:p>
            <a:pPr eaLnBrk="1" hangingPunct="1"/>
            <a:endParaRPr lang="lt-LT" altLang="lt-LT" dirty="0" smtClean="0"/>
          </a:p>
          <a:p>
            <a:pPr eaLnBrk="1" hangingPunct="1"/>
            <a:endParaRPr lang="lt-LT" altLang="lt-LT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lt-LT" altLang="lt-LT" dirty="0" smtClean="0"/>
          </a:p>
          <a:p>
            <a:pPr eaLnBrk="1" hangingPunct="1"/>
            <a:endParaRPr lang="lt-LT" altLang="lt-LT" dirty="0" smtClean="0"/>
          </a:p>
          <a:p>
            <a:pPr eaLnBrk="1" hangingPunct="1"/>
            <a:endParaRPr lang="lt-LT" altLang="lt-LT" dirty="0" smtClean="0"/>
          </a:p>
        </p:txBody>
      </p:sp>
      <p:pic>
        <p:nvPicPr>
          <p:cNvPr id="15366" name="Picture 6" descr="Picture 3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4652963"/>
            <a:ext cx="1511300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8" descr="Picture 2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652963"/>
            <a:ext cx="1581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9" descr="IMG_029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652963"/>
            <a:ext cx="17272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10" descr="P909015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652963"/>
            <a:ext cx="1585912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62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altLang="en-US" dirty="0"/>
          </a:p>
        </p:txBody>
      </p:sp>
      <p:sp>
        <p:nvSpPr>
          <p:cNvPr id="13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524EFC-EB0E-453B-A187-C047C136E064}" type="slidenum">
              <a:rPr lang="lt-LT" altLang="en-US"/>
              <a:pPr>
                <a:defRPr/>
              </a:pPr>
              <a:t>11</a:t>
            </a:fld>
            <a:endParaRPr lang="lt-LT" altLang="en-US" dirty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lt-LT" altLang="lt-LT"/>
              <a:t>Bendras laisvalaikis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552" y="1628775"/>
            <a:ext cx="7690048" cy="45021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lt-LT" altLang="lt-LT" sz="2200" dirty="0"/>
              <a:t>Kalėdiniai vakarai</a:t>
            </a:r>
          </a:p>
          <a:p>
            <a:pPr eaLnBrk="1" hangingPunct="1">
              <a:lnSpc>
                <a:spcPct val="90000"/>
              </a:lnSpc>
            </a:pPr>
            <a:r>
              <a:rPr lang="lt-LT" altLang="lt-LT" sz="2200" dirty="0"/>
              <a:t>Angelų savaitė</a:t>
            </a:r>
          </a:p>
          <a:p>
            <a:pPr eaLnBrk="1" hangingPunct="1">
              <a:lnSpc>
                <a:spcPct val="90000"/>
              </a:lnSpc>
            </a:pPr>
            <a:r>
              <a:rPr lang="lt-LT" altLang="lt-LT" sz="2200" dirty="0"/>
              <a:t>Sąskrydžiai</a:t>
            </a:r>
          </a:p>
          <a:p>
            <a:pPr eaLnBrk="1" hangingPunct="1">
              <a:lnSpc>
                <a:spcPct val="90000"/>
              </a:lnSpc>
            </a:pPr>
            <a:r>
              <a:rPr lang="lt-LT" altLang="lt-LT" sz="2200" dirty="0"/>
              <a:t>Maratonai</a:t>
            </a:r>
          </a:p>
          <a:p>
            <a:pPr eaLnBrk="1" hangingPunct="1">
              <a:lnSpc>
                <a:spcPct val="90000"/>
              </a:lnSpc>
            </a:pPr>
            <a:r>
              <a:rPr lang="lt-LT" altLang="lt-LT" sz="2200" dirty="0"/>
              <a:t>Protų mūšiai</a:t>
            </a:r>
          </a:p>
          <a:p>
            <a:pPr eaLnBrk="1" hangingPunct="1">
              <a:lnSpc>
                <a:spcPct val="90000"/>
              </a:lnSpc>
            </a:pPr>
            <a:r>
              <a:rPr lang="lt-LT" altLang="lt-LT" sz="2200" dirty="0"/>
              <a:t>Dviračių žygiai</a:t>
            </a:r>
          </a:p>
          <a:p>
            <a:pPr eaLnBrk="1" hangingPunct="1">
              <a:lnSpc>
                <a:spcPct val="90000"/>
              </a:lnSpc>
            </a:pPr>
            <a:r>
              <a:rPr lang="lt-LT" altLang="lt-LT" sz="2200" dirty="0"/>
              <a:t>Ekskursijos po Lietuvą</a:t>
            </a:r>
          </a:p>
          <a:p>
            <a:pPr eaLnBrk="1" hangingPunct="1">
              <a:lnSpc>
                <a:spcPct val="90000"/>
              </a:lnSpc>
            </a:pPr>
            <a:r>
              <a:rPr lang="lt-LT" altLang="lt-LT" sz="2200" dirty="0"/>
              <a:t>Foto sesijos kalendoriams</a:t>
            </a:r>
          </a:p>
          <a:p>
            <a:pPr eaLnBrk="1" hangingPunct="1">
              <a:lnSpc>
                <a:spcPct val="90000"/>
              </a:lnSpc>
            </a:pPr>
            <a:r>
              <a:rPr lang="lt-LT" altLang="lt-LT" sz="2200" dirty="0"/>
              <a:t>Šeimų popietė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lt-LT" altLang="lt-LT" sz="2200" dirty="0"/>
          </a:p>
        </p:txBody>
      </p:sp>
      <p:pic>
        <p:nvPicPr>
          <p:cNvPr id="19462" name="Picture 5" descr="Danske maratonas 20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857" y="701046"/>
            <a:ext cx="2084387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 descr="Saugok save!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857" y="2638432"/>
            <a:ext cx="2003840" cy="161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1" descr="some_tex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091" y="1128796"/>
            <a:ext cx="19431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992" y="3406610"/>
            <a:ext cx="1681163" cy="119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6" name="Picture 2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710" y="4734719"/>
            <a:ext cx="1935162" cy="129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7" name="Picture 2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641" y="4653590"/>
            <a:ext cx="1185862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8" name="Picture 30" descr="Danske maratonas 20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036" y="4717884"/>
            <a:ext cx="1871662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37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altLang="en-US" dirty="0"/>
          </a:p>
        </p:txBody>
      </p:sp>
      <p:sp>
        <p:nvSpPr>
          <p:cNvPr id="11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5F62F-B43F-4CDD-85A5-40BD69055309}" type="slidenum">
              <a:rPr lang="lt-LT" altLang="en-US"/>
              <a:pPr>
                <a:defRPr/>
              </a:pPr>
              <a:t>12</a:t>
            </a:fld>
            <a:endParaRPr lang="lt-LT" altLang="en-US" dirty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847725"/>
          </a:xfrm>
        </p:spPr>
        <p:txBody>
          <a:bodyPr>
            <a:normAutofit/>
          </a:bodyPr>
          <a:lstStyle/>
          <a:p>
            <a:pPr eaLnBrk="1" hangingPunct="1"/>
            <a:r>
              <a:rPr lang="lt-LT" altLang="lt-LT" sz="3800" dirty="0"/>
              <a:t>Bendros socialinės akcijos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1050" y="620713"/>
            <a:ext cx="8362950" cy="551021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lt-LT" altLang="lt-LT" sz="2000" b="1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lt-LT" altLang="lt-LT" sz="2000" b="1" dirty="0"/>
              <a:t>Balandžio 28 –</a:t>
            </a:r>
            <a:r>
              <a:rPr lang="lt-LT" altLang="lt-LT" sz="2000" b="1" dirty="0" err="1"/>
              <a:t>oji</a:t>
            </a:r>
            <a:r>
              <a:rPr lang="lt-LT" altLang="lt-LT" sz="2000" b="1" dirty="0"/>
              <a:t> – Saugok save darbe</a:t>
            </a:r>
            <a:r>
              <a:rPr lang="en-US" altLang="lt-LT" sz="2000" b="1" dirty="0"/>
              <a:t>!</a:t>
            </a:r>
            <a:endParaRPr lang="lt-LT" altLang="lt-LT" sz="2000" b="1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lt-LT" altLang="lt-LT" sz="2000" dirty="0"/>
              <a:t>Birželio 1-oji – renginiai Vaikų gynimo dienai</a:t>
            </a:r>
            <a:endParaRPr lang="en-US" altLang="lt-LT" sz="20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lt-LT" sz="2000" dirty="0"/>
              <a:t>Rugs</a:t>
            </a:r>
            <a:r>
              <a:rPr lang="lt-LT" altLang="lt-LT" sz="2000" dirty="0"/>
              <a:t>ėjo 1-oji – Apsaugokime mūsų ateitį</a:t>
            </a:r>
            <a:r>
              <a:rPr lang="en-US" altLang="lt-LT" sz="2000" dirty="0"/>
              <a:t>!</a:t>
            </a:r>
            <a:endParaRPr lang="lt-LT" altLang="lt-LT" sz="20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lt-LT" altLang="lt-LT" sz="2000" dirty="0"/>
              <a:t>Projektas - Kalėdinės vaikų svajonės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lt-LT" altLang="lt-LT" sz="2000" dirty="0"/>
              <a:t>Lietuvos </a:t>
            </a:r>
            <a:r>
              <a:rPr lang="lt-LT" altLang="lt-LT" sz="2000" dirty="0" err="1"/>
              <a:t>Junior</a:t>
            </a:r>
            <a:r>
              <a:rPr lang="lt-LT" altLang="lt-LT" sz="2000" dirty="0"/>
              <a:t> </a:t>
            </a:r>
            <a:r>
              <a:rPr lang="lt-LT" altLang="lt-LT" sz="2000" dirty="0" err="1"/>
              <a:t>Achievement</a:t>
            </a:r>
            <a:r>
              <a:rPr lang="lt-LT" altLang="lt-LT" sz="2000" dirty="0"/>
              <a:t> programa - „Jaunasis kolega“</a:t>
            </a:r>
          </a:p>
        </p:txBody>
      </p:sp>
      <p:pic>
        <p:nvPicPr>
          <p:cNvPr id="20486" name="Picture 5" descr="Saugok save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" y="4694709"/>
            <a:ext cx="2167237" cy="1626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 descr="Jaunieji koleg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988" y="4687888"/>
            <a:ext cx="2106612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9" descr="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48" y="701675"/>
            <a:ext cx="2411413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11" descr="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81" y="2888692"/>
            <a:ext cx="20955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3" descr=" 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161" y="2990220"/>
            <a:ext cx="2189163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aveikslėlis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812" y="4694709"/>
            <a:ext cx="2293937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aveikslėlis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599" y="2927350"/>
            <a:ext cx="2378075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53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110E5C-3BFB-46A7-8A84-4775AC794167}" type="slidenum">
              <a:rPr lang="lt-LT" altLang="en-US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t-LT" sz="3200" b="1" dirty="0" smtClean="0"/>
              <a:t>DARBUOTOJ</a:t>
            </a:r>
            <a:r>
              <a:rPr lang="lt-LT" altLang="lt-LT" sz="3200" b="1" dirty="0" smtClean="0"/>
              <a:t>Ų ĮVERTINIMAS</a:t>
            </a:r>
            <a:endParaRPr lang="lt-LT" altLang="lt-LT" dirty="0" smtClean="0"/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eaLnBrk="1" hangingPunct="1"/>
            <a:r>
              <a:rPr lang="lt-LT" altLang="lt-LT" dirty="0" smtClean="0"/>
              <a:t>Auksiniai SDG ženkliukai</a:t>
            </a:r>
          </a:p>
          <a:p>
            <a:pPr eaLnBrk="1" hangingPunct="1"/>
            <a:r>
              <a:rPr lang="lt-LT" altLang="lt-LT" dirty="0" smtClean="0"/>
              <a:t>SDG Garbės nario apdovanojimai</a:t>
            </a:r>
          </a:p>
          <a:p>
            <a:pPr eaLnBrk="1" hangingPunct="1"/>
            <a:r>
              <a:rPr lang="lt-LT" altLang="lt-LT" dirty="0" smtClean="0"/>
              <a:t>Apdovanojimas Už ypatingus nuopelnus SDG</a:t>
            </a:r>
          </a:p>
          <a:p>
            <a:pPr eaLnBrk="1" hangingPunct="1"/>
            <a:r>
              <a:rPr lang="lt-LT" altLang="lt-LT" dirty="0" smtClean="0"/>
              <a:t>Sidabriniai medaliai už metų rezultatus</a:t>
            </a:r>
          </a:p>
          <a:p>
            <a:pPr eaLnBrk="1" hangingPunct="1"/>
            <a:r>
              <a:rPr lang="lt-LT" altLang="lt-LT" dirty="0" smtClean="0"/>
              <a:t>Išoriniai apdovanojimai</a:t>
            </a:r>
          </a:p>
          <a:p>
            <a:pPr eaLnBrk="1" hangingPunct="1"/>
            <a:endParaRPr lang="lt-LT" altLang="lt-LT" dirty="0" smtClean="0"/>
          </a:p>
          <a:p>
            <a:pPr eaLnBrk="1" hangingPunct="1"/>
            <a:endParaRPr lang="lt-LT" altLang="lt-LT" dirty="0" smtClean="0"/>
          </a:p>
          <a:p>
            <a:pPr eaLnBrk="1" hangingPunct="1"/>
            <a:endParaRPr lang="lt-LT" altLang="lt-LT" dirty="0" smtClean="0"/>
          </a:p>
        </p:txBody>
      </p:sp>
      <p:pic>
        <p:nvPicPr>
          <p:cNvPr id="184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437063"/>
            <a:ext cx="1631950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292600"/>
            <a:ext cx="1271588" cy="172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437063"/>
            <a:ext cx="153987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365625"/>
            <a:ext cx="1320800" cy="172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194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altLang="lt-LT" sz="3600" b="1" dirty="0" smtClean="0"/>
              <a:t>GINESO REKORDAS</a:t>
            </a:r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E881D2-D370-42AA-B86C-4FFE5F25E9D8}" type="slidenum">
              <a:rPr lang="lt-LT" alt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lt-LT" altLang="en-US">
              <a:solidFill>
                <a:srgbClr val="000000"/>
              </a:solidFill>
            </a:endParaRPr>
          </a:p>
        </p:txBody>
      </p:sp>
      <p:pic>
        <p:nvPicPr>
          <p:cNvPr id="8" name="Picture 5" descr="some_tex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2" y="1417638"/>
            <a:ext cx="6480175" cy="479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7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7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3761DE-A4A1-4A82-91D8-3392951C48C5}" type="slidenum">
              <a:rPr lang="lt-LT" altLang="en-US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lt-LT" altLang="en-US">
              <a:solidFill>
                <a:srgbClr val="000000"/>
              </a:solidFill>
            </a:endParaRPr>
          </a:p>
        </p:txBody>
      </p:sp>
      <p:sp>
        <p:nvSpPr>
          <p:cNvPr id="45060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lt-LT" altLang="lt-LT" sz="4000" smtClean="0"/>
              <a:t>Mero taurė I, II ir III-jame Kauno maratone</a:t>
            </a:r>
          </a:p>
        </p:txBody>
      </p:sp>
      <p:pic>
        <p:nvPicPr>
          <p:cNvPr id="45061" name="Picture 5" descr="Saugok save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773238"/>
            <a:ext cx="47434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7" descr="Saugok save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773238"/>
            <a:ext cx="28194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91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avadinima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998662"/>
          </a:xfrm>
        </p:spPr>
        <p:txBody>
          <a:bodyPr>
            <a:normAutofit fontScale="90000"/>
          </a:bodyPr>
          <a:lstStyle/>
          <a:p>
            <a:pPr algn="ctr"/>
            <a:r>
              <a:rPr lang="lt-LT" altLang="lt-LT" smtClean="0"/>
              <a:t>Danske Bank Vilniaus maratone 2014 – sportiškiausia ir daugiausia km nubėgusi įmonės komanda </a:t>
            </a:r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3A17A-BCB3-4C77-ABB0-09BE8F5A2EC1}" type="slidenum">
              <a:rPr lang="lt-LT" alt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lt-LT" altLang="en-US">
              <a:solidFill>
                <a:srgbClr val="000000"/>
              </a:solidFill>
            </a:endParaRPr>
          </a:p>
        </p:txBody>
      </p:sp>
      <p:pic>
        <p:nvPicPr>
          <p:cNvPr id="4608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2346325"/>
            <a:ext cx="4229100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390775"/>
            <a:ext cx="408622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63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avadinima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lt-LT" altLang="lt-LT" sz="3200" b="1" dirty="0" smtClean="0"/>
              <a:t>PILIETINĖ INICIATYVA </a:t>
            </a:r>
            <a:r>
              <a:rPr lang="en-US" altLang="lt-LT" sz="3200" b="1" dirty="0" smtClean="0"/>
              <a:t/>
            </a:r>
            <a:br>
              <a:rPr lang="en-US" altLang="lt-LT" sz="3200" b="1" dirty="0" smtClean="0"/>
            </a:br>
            <a:r>
              <a:rPr lang="lt-LT" altLang="lt-LT" sz="3200" b="1" dirty="0" smtClean="0"/>
              <a:t>„BALTIJOS KELIUI – 25“</a:t>
            </a:r>
          </a:p>
        </p:txBody>
      </p:sp>
      <p:pic>
        <p:nvPicPr>
          <p:cNvPr id="27651" name="Turinio vietos rezervavimo ženklas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509713"/>
            <a:ext cx="4103688" cy="2711450"/>
          </a:xfrm>
        </p:spPr>
      </p:pic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385F2-0816-4F76-BC26-8D959F91F075}" type="slidenum">
              <a:rPr lang="lt-LT" alt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lt-LT" altLang="en-US">
              <a:solidFill>
                <a:srgbClr val="000000"/>
              </a:solidFill>
            </a:endParaRPr>
          </a:p>
        </p:txBody>
      </p:sp>
      <p:pic>
        <p:nvPicPr>
          <p:cNvPr id="27654" name="Paveikslėlis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3444875"/>
            <a:ext cx="4310063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88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7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AFC153-ED1B-4215-8146-C774C3067527}" type="slidenum">
              <a:rPr lang="lt-LT" altLang="en-US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lt-LT" altLang="en-US">
              <a:solidFill>
                <a:srgbClr val="000000"/>
              </a:solidFill>
            </a:endParaRP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1584226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lt-LT" altLang="lt-LT" sz="3600" dirty="0" smtClean="0"/>
              <a:t>Nacionalinis atsakingo verslo apdovanojimas 2014, 2015 </a:t>
            </a:r>
            <a:br>
              <a:rPr lang="lt-LT" altLang="lt-LT" sz="3600" dirty="0" smtClean="0"/>
            </a:br>
            <a:r>
              <a:rPr lang="lt-LT" altLang="lt-LT" sz="3600" dirty="0" smtClean="0"/>
              <a:t>“Metų darbovietė“</a:t>
            </a:r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795" y="1626797"/>
            <a:ext cx="3695437" cy="523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altLang="en-US" dirty="0">
              <a:solidFill>
                <a:srgbClr val="000000"/>
              </a:solidFill>
            </a:endParaRPr>
          </a:p>
        </p:txBody>
      </p:sp>
      <p:sp>
        <p:nvSpPr>
          <p:cNvPr id="7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ADEB2-E1EE-4E43-8EC9-6AEAE38F6446}" type="slidenum">
              <a:rPr lang="lt-LT" altLang="en-US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lt-LT" altLang="en-US">
              <a:solidFill>
                <a:srgbClr val="000000"/>
              </a:solidFill>
            </a:endParaRP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altLang="lt-LT" smtClean="0"/>
              <a:t>Apdovanojimas Gausos žuvis</a:t>
            </a:r>
          </a:p>
        </p:txBody>
      </p:sp>
      <p:pic>
        <p:nvPicPr>
          <p:cNvPr id="4403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213100"/>
            <a:ext cx="3132137" cy="282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12875"/>
            <a:ext cx="54165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36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8576</TotalTime>
  <Words>348</Words>
  <Application>Microsoft Office PowerPoint</Application>
  <PresentationFormat>Demonstracija ekrane (4:3)</PresentationFormat>
  <Paragraphs>102</Paragraphs>
  <Slides>19</Slides>
  <Notes>8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Office tema</vt:lpstr>
      <vt:lpstr>Informavimas ir konsultavimas įmonėse – socialinio dialogo gerinimo veiksnys. Dabartis ir ateitis.</vt:lpstr>
      <vt:lpstr> FORMALUS INFORMVIMAS, KONSULTAVIMAS (I)</vt:lpstr>
      <vt:lpstr>FORMALI INFORMAVIMO, KONSULTAVIMO ATEITIS (I)</vt:lpstr>
      <vt:lpstr>FORMALI INFORMAVIMO, KONSULTAVIMO ATEITIS (II)</vt:lpstr>
      <vt:lpstr>MOTYVACIJA?</vt:lpstr>
      <vt:lpstr>„PowerPoint“ pateiktis</vt:lpstr>
      <vt:lpstr>KUR AŠ PATEKAU?</vt:lpstr>
      <vt:lpstr>„PowerPoint“ pateiktis</vt:lpstr>
      <vt:lpstr>„PowerPoint“ pateiktis</vt:lpstr>
      <vt:lpstr>DARBUOTOJŲ KVALIFIKACIJA – ĮMONĖS PASLAUGŲ KOKYBĖS GARANTAS</vt:lpstr>
      <vt:lpstr>Bendras laisvalaikis</vt:lpstr>
      <vt:lpstr>Bendros socialinės akcijos</vt:lpstr>
      <vt:lpstr>DARBUOTOJŲ ĮVERTINIMAS</vt:lpstr>
      <vt:lpstr>GINESO REKORDAS</vt:lpstr>
      <vt:lpstr>Mero taurė I, II ir III-jame Kauno maratone</vt:lpstr>
      <vt:lpstr>Danske Bank Vilniaus maratone 2014 – sportiškiausia ir daugiausia km nubėgusi įmonės komanda </vt:lpstr>
      <vt:lpstr>PILIETINĖ INICIATYVA  „BALTIJOS KELIUI – 25“</vt:lpstr>
      <vt:lpstr>Nacionalinis atsakingo verslo apdovanojimas 2014, 2015  “Metų darbovietė“</vt:lpstr>
      <vt:lpstr>Apdovanojimas Gausos žuvis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SDG</dc:creator>
  <cp:lastModifiedBy>SDG236</cp:lastModifiedBy>
  <cp:revision>433</cp:revision>
  <dcterms:created xsi:type="dcterms:W3CDTF">2015-11-13T11:15:12Z</dcterms:created>
  <dcterms:modified xsi:type="dcterms:W3CDTF">2017-05-16T07:01:58Z</dcterms:modified>
</cp:coreProperties>
</file>