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  <p:sldMasterId id="2147483712" r:id="rId5"/>
    <p:sldMasterId id="2147483725" r:id="rId6"/>
    <p:sldMasterId id="2147483751" r:id="rId7"/>
  </p:sldMasterIdLst>
  <p:notesMasterIdLst>
    <p:notesMasterId r:id="rId23"/>
  </p:notesMasterIdLst>
  <p:sldIdLst>
    <p:sldId id="257" r:id="rId8"/>
    <p:sldId id="258" r:id="rId9"/>
    <p:sldId id="259" r:id="rId10"/>
    <p:sldId id="260" r:id="rId11"/>
    <p:sldId id="261" r:id="rId12"/>
    <p:sldId id="262" r:id="rId13"/>
    <p:sldId id="264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794500" cy="9906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1371A3A-C569-440F-908D-379C64B78767}">
          <p14:sldIdLst>
            <p14:sldId id="257"/>
            <p14:sldId id="258"/>
            <p14:sldId id="259"/>
            <p14:sldId id="260"/>
            <p14:sldId id="261"/>
            <p14:sldId id="262"/>
            <p14:sldId id="264"/>
            <p14:sldId id="267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Abschnitt ohne Titel" id="{3EE172CF-049C-4691-B1E7-09C81114C9A6}">
          <p14:sldIdLst>
            <p14:sldId id="2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05F42-3DF2-4680-8A37-5441040CA5ED}" type="datetimeFigureOut">
              <a:rPr lang="de-AT" smtClean="0"/>
              <a:t>26.03.2014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2B275-762F-4278-8BCF-77CEA7556B0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551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Hello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evryone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Name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Brigitte Daumen, I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Austrian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Labour in Vienna.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 am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Academy. I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will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explaine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3316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First I plan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say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few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institution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Labour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I´m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going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talk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Academy.</a:t>
            </a:r>
          </a:p>
          <a:p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Labour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represents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interests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austrian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workers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As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all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austrian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headquaters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Vienna. The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membership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compulsary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9684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AK´s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task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legal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advis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difficulties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empolyer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also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alowed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statements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comments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on all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draft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bills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austrian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goverment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Another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trainings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shop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stewards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0057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Chambers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The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Labour was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foundet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1920,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union´s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intention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build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equal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Commerce</a:t>
            </a:r>
            <a:r>
              <a:rPr lang="de-AT" baseline="0" dirty="0" smtClean="0"/>
              <a:t>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0826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Labour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 legal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mandate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sheet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tasks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represent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promote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…….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4821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 I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said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membership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compusary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Workers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vote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evry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assembly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president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The last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9450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Perhaps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interestet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: Every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pays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0.5 %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her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gross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salary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dos´nt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recive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money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goverment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e-AT" sz="1800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baseline="0" dirty="0" err="1" smtClean="0"/>
              <a:t>If</a:t>
            </a:r>
            <a:r>
              <a:rPr lang="de-AT" baseline="0" dirty="0" smtClean="0"/>
              <a:t> </a:t>
            </a:r>
            <a:r>
              <a:rPr lang="de-AT" baseline="0" dirty="0" err="1" smtClean="0"/>
              <a:t>you</a:t>
            </a:r>
            <a:r>
              <a:rPr lang="de-AT" baseline="0" dirty="0" smtClean="0"/>
              <a:t> </a:t>
            </a:r>
            <a:r>
              <a:rPr lang="de-AT" baseline="0" dirty="0" err="1" smtClean="0"/>
              <a:t>have</a:t>
            </a:r>
            <a:r>
              <a:rPr lang="de-AT" baseline="0" dirty="0" smtClean="0"/>
              <a:t> </a:t>
            </a:r>
            <a:r>
              <a:rPr lang="de-AT" baseline="0" dirty="0" err="1" smtClean="0"/>
              <a:t>no</a:t>
            </a:r>
            <a:r>
              <a:rPr lang="de-AT" baseline="0" dirty="0" smtClean="0"/>
              <a:t> </a:t>
            </a:r>
            <a:r>
              <a:rPr lang="de-AT" baseline="0" dirty="0" err="1" smtClean="0"/>
              <a:t>questions</a:t>
            </a:r>
            <a:r>
              <a:rPr lang="de-AT" baseline="0" dirty="0" smtClean="0"/>
              <a:t> </a:t>
            </a:r>
            <a:r>
              <a:rPr lang="de-AT" baseline="0" dirty="0" err="1" smtClean="0"/>
              <a:t>about</a:t>
            </a:r>
            <a:r>
              <a:rPr lang="de-AT" baseline="0" dirty="0" smtClean="0"/>
              <a:t> </a:t>
            </a:r>
            <a:r>
              <a:rPr lang="de-AT" baseline="0" dirty="0" err="1" smtClean="0"/>
              <a:t>the</a:t>
            </a:r>
            <a:r>
              <a:rPr lang="de-AT" baseline="0" dirty="0" smtClean="0"/>
              <a:t> </a:t>
            </a:r>
            <a:r>
              <a:rPr lang="de-AT" baseline="0" dirty="0" err="1" smtClean="0"/>
              <a:t>structure</a:t>
            </a:r>
            <a:r>
              <a:rPr lang="de-AT" baseline="0" dirty="0" smtClean="0"/>
              <a:t> </a:t>
            </a:r>
            <a:r>
              <a:rPr lang="de-AT" baseline="0" dirty="0" err="1" smtClean="0"/>
              <a:t>of</a:t>
            </a:r>
            <a:r>
              <a:rPr lang="de-AT" baseline="0" dirty="0" smtClean="0"/>
              <a:t> </a:t>
            </a:r>
            <a:r>
              <a:rPr lang="de-AT" baseline="0" dirty="0" err="1" smtClean="0"/>
              <a:t>the</a:t>
            </a:r>
            <a:r>
              <a:rPr lang="de-AT" baseline="0" dirty="0" smtClean="0"/>
              <a:t> </a:t>
            </a:r>
            <a:r>
              <a:rPr lang="de-AT" baseline="0" dirty="0" err="1" smtClean="0"/>
              <a:t>Chamber</a:t>
            </a:r>
            <a:r>
              <a:rPr lang="de-AT" baseline="0" dirty="0" smtClean="0"/>
              <a:t> </a:t>
            </a:r>
            <a:r>
              <a:rPr lang="de-AT" baseline="0" dirty="0" err="1" smtClean="0"/>
              <a:t>of</a:t>
            </a:r>
            <a:r>
              <a:rPr lang="de-AT" baseline="0" dirty="0" smtClean="0"/>
              <a:t> Labour I </a:t>
            </a:r>
            <a:r>
              <a:rPr lang="de-AT" baseline="0" dirty="0" err="1" smtClean="0"/>
              <a:t>would</a:t>
            </a:r>
            <a:r>
              <a:rPr lang="de-AT" baseline="0" dirty="0" smtClean="0"/>
              <a:t> like </a:t>
            </a:r>
            <a:r>
              <a:rPr lang="de-AT" baseline="0" dirty="0" err="1" smtClean="0"/>
              <a:t>to</a:t>
            </a:r>
            <a:r>
              <a:rPr lang="de-AT" baseline="0" dirty="0" smtClean="0"/>
              <a:t> </a:t>
            </a:r>
            <a:r>
              <a:rPr lang="de-AT" baseline="0" dirty="0" err="1" smtClean="0"/>
              <a:t>move</a:t>
            </a:r>
            <a:r>
              <a:rPr lang="de-AT" baseline="0" dirty="0" smtClean="0"/>
              <a:t> on </a:t>
            </a:r>
            <a:r>
              <a:rPr lang="de-AT" baseline="0" dirty="0" err="1" smtClean="0"/>
              <a:t>to</a:t>
            </a:r>
            <a:r>
              <a:rPr lang="de-AT" baseline="0" dirty="0" smtClean="0"/>
              <a:t> </a:t>
            </a:r>
            <a:r>
              <a:rPr lang="de-AT" baseline="0" dirty="0" err="1" smtClean="0"/>
              <a:t>the</a:t>
            </a:r>
            <a:r>
              <a:rPr lang="de-AT" baseline="0" dirty="0" smtClean="0"/>
              <a:t> </a:t>
            </a:r>
            <a:r>
              <a:rPr lang="de-AT" baseline="0" dirty="0" err="1" smtClean="0"/>
              <a:t>next</a:t>
            </a:r>
            <a:r>
              <a:rPr lang="de-AT" baseline="0" dirty="0" smtClean="0"/>
              <a:t> </a:t>
            </a:r>
            <a:r>
              <a:rPr lang="de-AT" baseline="0" dirty="0" err="1" smtClean="0"/>
              <a:t>part</a:t>
            </a:r>
            <a:r>
              <a:rPr lang="de-AT" baseline="0" dirty="0" smtClean="0"/>
              <a:t>, </a:t>
            </a:r>
            <a:r>
              <a:rPr lang="de-AT" baseline="0" dirty="0" err="1" smtClean="0"/>
              <a:t>which</a:t>
            </a:r>
            <a:r>
              <a:rPr lang="de-AT" baseline="0" dirty="0" smtClean="0"/>
              <a:t> </a:t>
            </a:r>
            <a:r>
              <a:rPr lang="de-AT" baseline="0" dirty="0" err="1" smtClean="0"/>
              <a:t>is</a:t>
            </a:r>
            <a:r>
              <a:rPr lang="de-AT" baseline="0" dirty="0" smtClean="0"/>
              <a:t> </a:t>
            </a:r>
            <a:r>
              <a:rPr lang="de-AT" baseline="0" dirty="0" err="1" smtClean="0"/>
              <a:t>the</a:t>
            </a:r>
            <a:r>
              <a:rPr lang="de-AT" baseline="0" dirty="0" smtClean="0"/>
              <a:t> </a:t>
            </a:r>
            <a:r>
              <a:rPr lang="de-AT" baseline="0" dirty="0" err="1" smtClean="0"/>
              <a:t>presentation</a:t>
            </a:r>
            <a:r>
              <a:rPr lang="de-AT" baseline="0" dirty="0" smtClean="0"/>
              <a:t> </a:t>
            </a:r>
            <a:r>
              <a:rPr lang="de-AT" baseline="0" dirty="0" err="1" smtClean="0"/>
              <a:t>of</a:t>
            </a:r>
            <a:r>
              <a:rPr lang="de-AT" baseline="0" dirty="0" smtClean="0"/>
              <a:t> </a:t>
            </a:r>
            <a:r>
              <a:rPr lang="de-AT" baseline="0" dirty="0" err="1" smtClean="0"/>
              <a:t>the</a:t>
            </a:r>
            <a:r>
              <a:rPr lang="de-AT" baseline="0" dirty="0" smtClean="0"/>
              <a:t> </a:t>
            </a:r>
            <a:r>
              <a:rPr lang="de-AT" baseline="0" dirty="0" err="1" smtClean="0"/>
              <a:t>Social</a:t>
            </a:r>
            <a:r>
              <a:rPr lang="de-AT" baseline="0" dirty="0" smtClean="0"/>
              <a:t> Academy.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3853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Academy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special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für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shop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stewards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representatives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September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June.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It´s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fullteime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course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classes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Academy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includs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also a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placemant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a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foreign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country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4065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subjects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labour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law,economice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political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affairs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negotiation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rhetoric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446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 I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said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training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academy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shop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stewards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companies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also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Labour.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shop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steward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academy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e-AT" sz="1800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5766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speek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abroad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studends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do a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Europe. This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supported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student´s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correponding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1251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networks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shop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stewards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Europe.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different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political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Europe.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6708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shop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stewards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unionists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Europe,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easierly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global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6922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host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organisations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obligations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The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Chamber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Labour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pays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somebody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fullfill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extend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666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12th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May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6th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June.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found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trade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unions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6 different countries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realise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8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placements</a:t>
            </a:r>
            <a:r>
              <a:rPr lang="de-AT" sz="1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e-AT" baseline="0" dirty="0" smtClean="0"/>
          </a:p>
          <a:p>
            <a:endParaRPr lang="de-AT" baseline="0" dirty="0" smtClean="0"/>
          </a:p>
          <a:p>
            <a:r>
              <a:rPr lang="de-AT" baseline="0" dirty="0" smtClean="0"/>
              <a:t>So </a:t>
            </a:r>
            <a:r>
              <a:rPr lang="de-AT" baseline="0" dirty="0" err="1" smtClean="0"/>
              <a:t>far</a:t>
            </a:r>
            <a:r>
              <a:rPr lang="de-AT" baseline="0" dirty="0" smtClean="0"/>
              <a:t> </a:t>
            </a:r>
            <a:r>
              <a:rPr lang="de-AT" baseline="0" dirty="0" err="1" smtClean="0"/>
              <a:t>my</a:t>
            </a:r>
            <a:r>
              <a:rPr lang="de-AT" baseline="0" dirty="0" smtClean="0"/>
              <a:t> </a:t>
            </a:r>
            <a:r>
              <a:rPr lang="de-AT" baseline="0" dirty="0" err="1" smtClean="0"/>
              <a:t>comments</a:t>
            </a:r>
            <a:r>
              <a:rPr lang="de-AT" baseline="0" dirty="0" smtClean="0"/>
              <a:t> </a:t>
            </a:r>
            <a:r>
              <a:rPr lang="de-AT" baseline="0" dirty="0" err="1" smtClean="0"/>
              <a:t>to</a:t>
            </a:r>
            <a:r>
              <a:rPr lang="de-AT" baseline="0" dirty="0" smtClean="0"/>
              <a:t> </a:t>
            </a:r>
            <a:r>
              <a:rPr lang="de-AT" baseline="0" dirty="0" err="1" smtClean="0"/>
              <a:t>our</a:t>
            </a:r>
            <a:r>
              <a:rPr lang="de-AT" baseline="0" dirty="0" smtClean="0"/>
              <a:t> </a:t>
            </a:r>
            <a:r>
              <a:rPr lang="de-AT" baseline="0" dirty="0" err="1" smtClean="0"/>
              <a:t>training</a:t>
            </a:r>
            <a:r>
              <a:rPr lang="de-AT" baseline="0" dirty="0" smtClean="0"/>
              <a:t> </a:t>
            </a:r>
            <a:r>
              <a:rPr lang="de-AT" baseline="0" dirty="0" err="1" smtClean="0"/>
              <a:t>programme</a:t>
            </a:r>
            <a:r>
              <a:rPr lang="de-AT" baseline="0" dirty="0" smtClean="0"/>
              <a:t>. Do </a:t>
            </a:r>
            <a:r>
              <a:rPr lang="de-AT" baseline="0" dirty="0" err="1" smtClean="0"/>
              <a:t>you</a:t>
            </a:r>
            <a:r>
              <a:rPr lang="de-AT" baseline="0" dirty="0" smtClean="0"/>
              <a:t>  </a:t>
            </a:r>
            <a:r>
              <a:rPr lang="de-AT" baseline="0" dirty="0" err="1" smtClean="0"/>
              <a:t>have</a:t>
            </a:r>
            <a:r>
              <a:rPr lang="de-AT" baseline="0" dirty="0" smtClean="0"/>
              <a:t> </a:t>
            </a:r>
            <a:r>
              <a:rPr lang="de-AT" baseline="0" dirty="0" err="1" smtClean="0"/>
              <a:t>any</a:t>
            </a:r>
            <a:r>
              <a:rPr lang="de-AT" baseline="0" dirty="0" smtClean="0"/>
              <a:t> </a:t>
            </a:r>
            <a:r>
              <a:rPr lang="de-AT" baseline="0" dirty="0" err="1" smtClean="0"/>
              <a:t>questions</a:t>
            </a:r>
            <a:r>
              <a:rPr lang="de-AT" baseline="0" dirty="0" smtClean="0"/>
              <a:t> </a:t>
            </a:r>
            <a:r>
              <a:rPr lang="de-AT" baseline="0" dirty="0" err="1" smtClean="0"/>
              <a:t>or</a:t>
            </a:r>
            <a:r>
              <a:rPr lang="de-AT" baseline="0" dirty="0" smtClean="0"/>
              <a:t> </a:t>
            </a:r>
            <a:r>
              <a:rPr lang="de-AT" baseline="0" dirty="0" err="1" smtClean="0"/>
              <a:t>comments</a:t>
            </a:r>
            <a:r>
              <a:rPr lang="de-AT" baseline="0" dirty="0" smtClean="0"/>
              <a:t>?</a:t>
            </a:r>
          </a:p>
          <a:p>
            <a:endParaRPr lang="de-AT" baseline="0" dirty="0" smtClean="0"/>
          </a:p>
          <a:p>
            <a:r>
              <a:rPr lang="de-AT" baseline="0" dirty="0" err="1" smtClean="0"/>
              <a:t>Thank</a:t>
            </a:r>
            <a:r>
              <a:rPr lang="de-AT" baseline="0" dirty="0" smtClean="0"/>
              <a:t> </a:t>
            </a:r>
            <a:r>
              <a:rPr lang="de-AT" baseline="0" dirty="0" err="1" smtClean="0"/>
              <a:t>you</a:t>
            </a:r>
            <a:r>
              <a:rPr lang="de-AT" baseline="0" dirty="0" smtClean="0"/>
              <a:t> </a:t>
            </a:r>
            <a:r>
              <a:rPr lang="de-AT" baseline="0" dirty="0" err="1" smtClean="0"/>
              <a:t>very</a:t>
            </a:r>
            <a:r>
              <a:rPr lang="de-AT" baseline="0" dirty="0" smtClean="0"/>
              <a:t> </a:t>
            </a:r>
            <a:r>
              <a:rPr lang="de-AT" baseline="0" dirty="0" err="1" smtClean="0"/>
              <a:t>much</a:t>
            </a:r>
            <a:r>
              <a:rPr lang="de-AT" baseline="0" dirty="0" smtClean="0"/>
              <a:t> </a:t>
            </a:r>
            <a:r>
              <a:rPr lang="de-AT" baseline="0" dirty="0" err="1" smtClean="0"/>
              <a:t>for</a:t>
            </a:r>
            <a:r>
              <a:rPr lang="de-AT" baseline="0" dirty="0" smtClean="0"/>
              <a:t> </a:t>
            </a:r>
            <a:r>
              <a:rPr lang="de-AT" baseline="0" dirty="0" err="1" smtClean="0"/>
              <a:t>your</a:t>
            </a:r>
            <a:r>
              <a:rPr lang="de-AT" baseline="0" dirty="0" smtClean="0"/>
              <a:t> </a:t>
            </a:r>
            <a:r>
              <a:rPr lang="de-AT" baseline="0" dirty="0" err="1" smtClean="0"/>
              <a:t>attention</a:t>
            </a:r>
            <a:r>
              <a:rPr lang="de-AT" baseline="0" dirty="0" smtClean="0"/>
              <a:t>!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12B275-762F-4278-8BCF-77CEA7556B05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6319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jpe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jpe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.jpe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.jpe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0" y="0"/>
            <a:ext cx="1439863" cy="143986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7" name="Picture 48" descr="akoesterreichro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4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1447800" y="1484313"/>
            <a:ext cx="6172200" cy="2097087"/>
          </a:xfrm>
        </p:spPr>
        <p:txBody>
          <a:bodyPr lIns="91440" tIns="45720" anchor="ctr"/>
          <a:lstStyle>
            <a:lvl1pPr>
              <a:defRPr sz="3800"/>
            </a:lvl1pPr>
          </a:lstStyle>
          <a:p>
            <a:pPr lvl="0"/>
            <a:r>
              <a:rPr lang="de-DE" noProof="0" smtClean="0"/>
              <a:t>KLICKEN SIE, UM DAS TITELFORMAT ZU BEARBEITEN</a:t>
            </a:r>
          </a:p>
        </p:txBody>
      </p:sp>
      <p:sp>
        <p:nvSpPr>
          <p:cNvPr id="18475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439863" y="3886200"/>
            <a:ext cx="6180137" cy="1774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407085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C440A00-0576-4301-A74C-ED4C1FD633F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68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8F8D024-B813-44A8-86C7-8B9761A107D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10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21EF0619-BF8A-45D7-8457-1446C655D1B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00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3B677F5-8425-4B5F-930F-95E88333B1E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906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5C1A1BFF-172D-471B-94F7-D1BCC245889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79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C9D13333-47FE-4795-831E-1255E492CD54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19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B6B4325D-87A2-4187-940D-F8B8593421F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17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3CAC1706-CC5E-499B-A4ED-29343399295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50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50D3C84-5056-4DD4-B777-F89B289260A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64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32563" y="269875"/>
            <a:ext cx="1925637" cy="53689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55650" y="269875"/>
            <a:ext cx="5624513" cy="53689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6545A85E-AD34-4E57-BAD4-2AED526253E2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513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269875"/>
            <a:ext cx="770255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71F032A7-6F98-442E-B395-093D9D71716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138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0" y="0"/>
            <a:ext cx="1439863" cy="143986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7" name="Picture 48" descr="akoesterreichro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4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1447800" y="1484313"/>
            <a:ext cx="6172200" cy="2097087"/>
          </a:xfrm>
        </p:spPr>
        <p:txBody>
          <a:bodyPr lIns="91440" tIns="45720" anchor="ctr"/>
          <a:lstStyle>
            <a:lvl1pPr>
              <a:defRPr sz="3800"/>
            </a:lvl1pPr>
          </a:lstStyle>
          <a:p>
            <a:pPr lvl="0"/>
            <a:r>
              <a:rPr lang="de-DE" noProof="0" smtClean="0"/>
              <a:t>KLICKEN SIE, UM DAS TITELFORMAT ZU BEARBEITEN</a:t>
            </a:r>
          </a:p>
        </p:txBody>
      </p:sp>
      <p:sp>
        <p:nvSpPr>
          <p:cNvPr id="18475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439863" y="3886200"/>
            <a:ext cx="6180137" cy="1774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480774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C440A00-0576-4301-A74C-ED4C1FD633F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57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8F8D024-B813-44A8-86C7-8B9761A107D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214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21EF0619-BF8A-45D7-8457-1446C655D1B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87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3B677F5-8425-4B5F-930F-95E88333B1E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1279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5C1A1BFF-172D-471B-94F7-D1BCC245889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374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C9D13333-47FE-4795-831E-1255E492CD54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521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B6B4325D-87A2-4187-940D-F8B8593421F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64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3CAC1706-CC5E-499B-A4ED-29343399295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489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50D3C84-5056-4DD4-B777-F89B289260A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902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32563" y="269875"/>
            <a:ext cx="1925637" cy="53689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55650" y="269875"/>
            <a:ext cx="5624513" cy="53689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6545A85E-AD34-4E57-BAD4-2AED526253E2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34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269875"/>
            <a:ext cx="770255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71F032A7-6F98-442E-B395-093D9D71716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80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0" y="0"/>
            <a:ext cx="1439863" cy="143986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7" name="Picture 48" descr="akoesterreichro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4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1447800" y="1484313"/>
            <a:ext cx="6172200" cy="2097087"/>
          </a:xfrm>
        </p:spPr>
        <p:txBody>
          <a:bodyPr lIns="91440" tIns="45720" anchor="ctr"/>
          <a:lstStyle>
            <a:lvl1pPr>
              <a:defRPr sz="3800"/>
            </a:lvl1pPr>
          </a:lstStyle>
          <a:p>
            <a:pPr lvl="0"/>
            <a:r>
              <a:rPr lang="de-DE" noProof="0" smtClean="0"/>
              <a:t>KLICKEN SIE, UM DAS TITELFORMAT ZU BEARBEITEN</a:t>
            </a:r>
          </a:p>
        </p:txBody>
      </p:sp>
      <p:sp>
        <p:nvSpPr>
          <p:cNvPr id="18475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439863" y="3886200"/>
            <a:ext cx="6180137" cy="1774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31541793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C440A00-0576-4301-A74C-ED4C1FD633F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1365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8F8D024-B813-44A8-86C7-8B9761A107D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8377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21EF0619-BF8A-45D7-8457-1446C655D1B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8750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3B677F5-8425-4B5F-930F-95E88333B1E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669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5C1A1BFF-172D-471B-94F7-D1BCC245889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4387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C9D13333-47FE-4795-831E-1255E492CD54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497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B6B4325D-87A2-4187-940D-F8B8593421F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468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3CAC1706-CC5E-499B-A4ED-29343399295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7260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50D3C84-5056-4DD4-B777-F89B289260A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3370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32563" y="269875"/>
            <a:ext cx="1925637" cy="53689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55650" y="269875"/>
            <a:ext cx="5624513" cy="53689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6545A85E-AD34-4E57-BAD4-2AED526253E2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9378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269875"/>
            <a:ext cx="770255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71F032A7-6F98-442E-B395-093D9D71716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5337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0" y="0"/>
            <a:ext cx="1439863" cy="143986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7" name="Picture 48" descr="akoesterreichro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4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1447800" y="1484313"/>
            <a:ext cx="6172200" cy="2097087"/>
          </a:xfrm>
        </p:spPr>
        <p:txBody>
          <a:bodyPr lIns="91440" tIns="45720" anchor="ctr"/>
          <a:lstStyle>
            <a:lvl1pPr>
              <a:defRPr sz="3800"/>
            </a:lvl1pPr>
          </a:lstStyle>
          <a:p>
            <a:pPr lvl="0"/>
            <a:r>
              <a:rPr lang="de-DE" noProof="0" smtClean="0"/>
              <a:t>KLICKEN SIE, UM DAS TITELFORMAT ZU BEARBEITEN</a:t>
            </a:r>
          </a:p>
        </p:txBody>
      </p:sp>
      <p:sp>
        <p:nvSpPr>
          <p:cNvPr id="18475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439863" y="3886200"/>
            <a:ext cx="6180137" cy="1774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41069354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C440A00-0576-4301-A74C-ED4C1FD633F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3723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8F8D024-B813-44A8-86C7-8B9761A107D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4089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21EF0619-BF8A-45D7-8457-1446C655D1B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0553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3B677F5-8425-4B5F-930F-95E88333B1E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0967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5C1A1BFF-172D-471B-94F7-D1BCC245889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0155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C9D13333-47FE-4795-831E-1255E492CD54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008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B6B4325D-87A2-4187-940D-F8B8593421F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8640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3CAC1706-CC5E-499B-A4ED-29343399295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916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50D3C84-5056-4DD4-B777-F89B289260A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661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32563" y="269875"/>
            <a:ext cx="1925637" cy="53689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55650" y="269875"/>
            <a:ext cx="5624513" cy="53689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6545A85E-AD34-4E57-BAD4-2AED526253E2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153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269875"/>
            <a:ext cx="770255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71F032A7-6F98-442E-B395-093D9D71716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9383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0" y="0"/>
            <a:ext cx="1439863" cy="143986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7" name="Picture 48" descr="akoesterreichro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4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1447800" y="1484313"/>
            <a:ext cx="6172200" cy="2097087"/>
          </a:xfrm>
        </p:spPr>
        <p:txBody>
          <a:bodyPr lIns="91440" tIns="45720" anchor="ctr"/>
          <a:lstStyle>
            <a:lvl1pPr>
              <a:defRPr sz="3800"/>
            </a:lvl1pPr>
          </a:lstStyle>
          <a:p>
            <a:pPr lvl="0"/>
            <a:r>
              <a:rPr lang="de-DE" noProof="0" smtClean="0"/>
              <a:t>KLICKEN SIE, UM DAS TITELFORMAT ZU BEARBEITEN</a:t>
            </a:r>
          </a:p>
        </p:txBody>
      </p:sp>
      <p:sp>
        <p:nvSpPr>
          <p:cNvPr id="18475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439863" y="3886200"/>
            <a:ext cx="6180137" cy="1774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1427598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C440A00-0576-4301-A74C-ED4C1FD633F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3008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8F8D024-B813-44A8-86C7-8B9761A107D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8648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21EF0619-BF8A-45D7-8457-1446C655D1B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5924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3B677F5-8425-4B5F-930F-95E88333B1E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7308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5C1A1BFF-172D-471B-94F7-D1BCC245889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7192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C9D13333-47FE-4795-831E-1255E492CD54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7927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B6B4325D-87A2-4187-940D-F8B8593421F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613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3CAC1706-CC5E-499B-A4ED-29343399295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940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50D3C84-5056-4DD4-B777-F89B289260A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025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32563" y="269875"/>
            <a:ext cx="1925637" cy="53689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55650" y="269875"/>
            <a:ext cx="5624513" cy="53689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6545A85E-AD34-4E57-BAD4-2AED526253E2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348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269875"/>
            <a:ext cx="770255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71F032A7-6F98-442E-B395-093D9D71716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2381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0" y="0"/>
            <a:ext cx="1439863" cy="143986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7" name="Picture 48" descr="akoesterreichro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4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1447800" y="1484313"/>
            <a:ext cx="6172200" cy="2097087"/>
          </a:xfrm>
        </p:spPr>
        <p:txBody>
          <a:bodyPr lIns="91440" tIns="45720" anchor="ctr"/>
          <a:lstStyle>
            <a:lvl1pPr>
              <a:defRPr sz="3800"/>
            </a:lvl1pPr>
          </a:lstStyle>
          <a:p>
            <a:pPr lvl="0"/>
            <a:r>
              <a:rPr lang="de-DE" noProof="0" smtClean="0"/>
              <a:t>KLICKEN SIE, UM DAS TITELFORMAT ZU BEARBEITEN</a:t>
            </a:r>
          </a:p>
        </p:txBody>
      </p:sp>
      <p:sp>
        <p:nvSpPr>
          <p:cNvPr id="18475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439863" y="3886200"/>
            <a:ext cx="6180137" cy="1774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235907261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C440A00-0576-4301-A74C-ED4C1FD633F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3506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8F8D024-B813-44A8-86C7-8B9761A107D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5444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21EF0619-BF8A-45D7-8457-1446C655D1B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575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3B677F5-8425-4B5F-930F-95E88333B1E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297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5C1A1BFF-172D-471B-94F7-D1BCC245889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352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C9D13333-47FE-4795-831E-1255E492CD54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2792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B6B4325D-87A2-4187-940D-F8B8593421F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04000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3CAC1706-CC5E-499B-A4ED-29343399295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700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50D3C84-5056-4DD4-B777-F89B289260A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7508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32563" y="269875"/>
            <a:ext cx="1925637" cy="53689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55650" y="269875"/>
            <a:ext cx="5624513" cy="53689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6545A85E-AD34-4E57-BAD4-2AED526253E2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405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269875"/>
            <a:ext cx="770255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71F032A7-6F98-442E-B395-093D9D71716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7767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1"/>
          <p:cNvSpPr>
            <a:spLocks noChangeArrowheads="1"/>
          </p:cNvSpPr>
          <p:nvPr/>
        </p:nvSpPr>
        <p:spPr bwMode="auto">
          <a:xfrm>
            <a:off x="0" y="0"/>
            <a:ext cx="1439863" cy="143986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7" name="Picture 48" descr="akoesterreichrot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4" name="Rectangle 42"/>
          <p:cNvSpPr>
            <a:spLocks noGrp="1" noChangeArrowheads="1"/>
          </p:cNvSpPr>
          <p:nvPr>
            <p:ph type="ctrTitle"/>
          </p:nvPr>
        </p:nvSpPr>
        <p:spPr>
          <a:xfrm>
            <a:off x="1447800" y="1484313"/>
            <a:ext cx="6172200" cy="2097087"/>
          </a:xfrm>
        </p:spPr>
        <p:txBody>
          <a:bodyPr lIns="91440" tIns="45720" anchor="ctr"/>
          <a:lstStyle>
            <a:lvl1pPr>
              <a:defRPr sz="3800"/>
            </a:lvl1pPr>
          </a:lstStyle>
          <a:p>
            <a:pPr lvl="0"/>
            <a:r>
              <a:rPr lang="de-DE" noProof="0" smtClean="0"/>
              <a:t>KLICKEN SIE, UM DAS TITELFORMAT ZU BEARBEITEN</a:t>
            </a:r>
          </a:p>
        </p:txBody>
      </p:sp>
      <p:sp>
        <p:nvSpPr>
          <p:cNvPr id="18475" name="Rectangle 43"/>
          <p:cNvSpPr>
            <a:spLocks noGrp="1" noChangeArrowheads="1"/>
          </p:cNvSpPr>
          <p:nvPr>
            <p:ph type="subTitle" idx="1"/>
          </p:nvPr>
        </p:nvSpPr>
        <p:spPr>
          <a:xfrm>
            <a:off x="1439863" y="3886200"/>
            <a:ext cx="6180137" cy="17748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rgbClr val="FF0000"/>
                </a:solidFill>
              </a:defRPr>
            </a:lvl1pPr>
          </a:lstStyle>
          <a:p>
            <a:pPr lvl="0"/>
            <a:r>
              <a:rPr lang="de-DE" noProof="0" smtClean="0"/>
              <a:t>Klicken Sie, um das Format des Untertitelmasters zu bearbeiten</a:t>
            </a:r>
          </a:p>
        </p:txBody>
      </p:sp>
    </p:spTree>
    <p:extLst>
      <p:ext uri="{BB962C8B-B14F-4D97-AF65-F5344CB8AC3E}">
        <p14:creationId xmlns:p14="http://schemas.microsoft.com/office/powerpoint/2010/main" val="10227409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C440A00-0576-4301-A74C-ED4C1FD633F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935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8F8D024-B813-44A8-86C7-8B9761A107D6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620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21EF0619-BF8A-45D7-8457-1446C655D1B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5110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43B677F5-8425-4B5F-930F-95E88333B1E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711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5C1A1BFF-172D-471B-94F7-D1BCC245889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2627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C9D13333-47FE-4795-831E-1255E492CD54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1986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B6B4325D-87A2-4187-940D-F8B8593421F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4310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3CAC1706-CC5E-499B-A4ED-29343399295C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791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950D3C84-5056-4DD4-B777-F89B289260A7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1509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32563" y="269875"/>
            <a:ext cx="1925637" cy="53689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55650" y="269875"/>
            <a:ext cx="5624513" cy="53689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6545A85E-AD34-4E57-BAD4-2AED526253E2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240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650" y="269875"/>
            <a:ext cx="770255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352800" cy="39624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267200" y="1676400"/>
            <a:ext cx="3352800" cy="3962400"/>
          </a:xfrm>
        </p:spPr>
        <p:txBody>
          <a:bodyPr/>
          <a:lstStyle/>
          <a:p>
            <a:pPr lvl="0"/>
            <a:endParaRPr lang="de-AT" noProof="0" smtClean="0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71F032A7-6F98-442E-B395-093D9D717160}" type="slidenum">
              <a:rPr lang="de-AT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817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685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Aufzählung Ebene 1</a:t>
            </a:r>
          </a:p>
          <a:p>
            <a:pPr lvl="1"/>
            <a:r>
              <a:rPr lang="en-US" smtClean="0"/>
              <a:t>Text Ebene 1</a:t>
            </a:r>
          </a:p>
          <a:p>
            <a:pPr lvl="2"/>
            <a:r>
              <a:rPr lang="en-US" smtClean="0"/>
              <a:t>Aufzählung Ebene 2</a:t>
            </a:r>
          </a:p>
          <a:p>
            <a:pPr lvl="3"/>
            <a:r>
              <a:rPr lang="en-US" smtClean="0"/>
              <a:t>Text Ebene 2 </a:t>
            </a:r>
          </a:p>
        </p:txBody>
      </p:sp>
      <p:sp>
        <p:nvSpPr>
          <p:cNvPr id="1027" name="Rectangle 34"/>
          <p:cNvSpPr>
            <a:spLocks noChangeArrowheads="1"/>
          </p:cNvSpPr>
          <p:nvPr/>
        </p:nvSpPr>
        <p:spPr bwMode="auto">
          <a:xfrm>
            <a:off x="0" y="0"/>
            <a:ext cx="719138" cy="7191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1028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54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DAS TITELFORMAT ZU BEARBEITEN</a:t>
            </a:r>
          </a:p>
        </p:txBody>
      </p:sp>
      <p:sp>
        <p:nvSpPr>
          <p:cNvPr id="1744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416675"/>
            <a:ext cx="66182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00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8ADE1072-C8D3-4AC9-8211-8DFE47AA11E1}" type="slidenum">
              <a:rPr lang="de-A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sp>
        <p:nvSpPr>
          <p:cNvPr id="1030" name="Text Box 38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1031" name="Picture 39" descr="akoesterreichrot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9pPr>
    </p:titleStyle>
    <p:bodyStyle>
      <a:lvl1pPr marL="355600" indent="-355600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357188" indent="1000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400">
          <a:solidFill>
            <a:schemeClr val="tx1"/>
          </a:solidFill>
          <a:latin typeface="+mn-lt"/>
        </a:defRPr>
      </a:lvl2pPr>
      <a:lvl3pPr marL="647700" indent="-288925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000" b="1">
          <a:solidFill>
            <a:schemeClr val="tx1"/>
          </a:solidFill>
          <a:latin typeface="+mn-lt"/>
        </a:defRPr>
      </a:lvl3pPr>
      <a:lvl4pPr marL="649288" indent="7223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155825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5pPr>
      <a:lvl6pPr marL="26130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6pPr>
      <a:lvl7pPr marL="30702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7pPr>
      <a:lvl8pPr marL="35274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8pPr>
      <a:lvl9pPr marL="39846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685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Aufzählung Ebene 1</a:t>
            </a:r>
          </a:p>
          <a:p>
            <a:pPr lvl="1"/>
            <a:r>
              <a:rPr lang="en-US" smtClean="0"/>
              <a:t>Text Ebene 1</a:t>
            </a:r>
          </a:p>
          <a:p>
            <a:pPr lvl="2"/>
            <a:r>
              <a:rPr lang="en-US" smtClean="0"/>
              <a:t>Aufzählung Ebene 2</a:t>
            </a:r>
          </a:p>
          <a:p>
            <a:pPr lvl="3"/>
            <a:r>
              <a:rPr lang="en-US" smtClean="0"/>
              <a:t>Text Ebene 2 </a:t>
            </a:r>
          </a:p>
        </p:txBody>
      </p:sp>
      <p:sp>
        <p:nvSpPr>
          <p:cNvPr id="1027" name="Rectangle 34"/>
          <p:cNvSpPr>
            <a:spLocks noChangeArrowheads="1"/>
          </p:cNvSpPr>
          <p:nvPr/>
        </p:nvSpPr>
        <p:spPr bwMode="auto">
          <a:xfrm>
            <a:off x="0" y="0"/>
            <a:ext cx="719138" cy="7191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1028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54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DAS TITELFORMAT ZU BEARBEITEN</a:t>
            </a:r>
          </a:p>
        </p:txBody>
      </p:sp>
      <p:sp>
        <p:nvSpPr>
          <p:cNvPr id="1744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416675"/>
            <a:ext cx="66182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00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8ADE1072-C8D3-4AC9-8211-8DFE47AA11E1}" type="slidenum">
              <a:rPr lang="de-A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sp>
        <p:nvSpPr>
          <p:cNvPr id="1030" name="Text Box 38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1031" name="Picture 39" descr="akoesterreichrot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17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9pPr>
    </p:titleStyle>
    <p:bodyStyle>
      <a:lvl1pPr marL="355600" indent="-355600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357188" indent="1000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400">
          <a:solidFill>
            <a:schemeClr val="tx1"/>
          </a:solidFill>
          <a:latin typeface="+mn-lt"/>
        </a:defRPr>
      </a:lvl2pPr>
      <a:lvl3pPr marL="647700" indent="-288925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000" b="1">
          <a:solidFill>
            <a:schemeClr val="tx1"/>
          </a:solidFill>
          <a:latin typeface="+mn-lt"/>
        </a:defRPr>
      </a:lvl3pPr>
      <a:lvl4pPr marL="649288" indent="7223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155825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5pPr>
      <a:lvl6pPr marL="26130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6pPr>
      <a:lvl7pPr marL="30702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7pPr>
      <a:lvl8pPr marL="35274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8pPr>
      <a:lvl9pPr marL="39846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685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Aufzählung Ebene 1</a:t>
            </a:r>
          </a:p>
          <a:p>
            <a:pPr lvl="1"/>
            <a:r>
              <a:rPr lang="en-US" smtClean="0"/>
              <a:t>Text Ebene 1</a:t>
            </a:r>
          </a:p>
          <a:p>
            <a:pPr lvl="2"/>
            <a:r>
              <a:rPr lang="en-US" smtClean="0"/>
              <a:t>Aufzählung Ebene 2</a:t>
            </a:r>
          </a:p>
          <a:p>
            <a:pPr lvl="3"/>
            <a:r>
              <a:rPr lang="en-US" smtClean="0"/>
              <a:t>Text Ebene 2 </a:t>
            </a:r>
          </a:p>
        </p:txBody>
      </p:sp>
      <p:sp>
        <p:nvSpPr>
          <p:cNvPr id="1027" name="Rectangle 34"/>
          <p:cNvSpPr>
            <a:spLocks noChangeArrowheads="1"/>
          </p:cNvSpPr>
          <p:nvPr/>
        </p:nvSpPr>
        <p:spPr bwMode="auto">
          <a:xfrm>
            <a:off x="0" y="0"/>
            <a:ext cx="719138" cy="7191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1028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54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DAS TITELFORMAT ZU BEARBEITEN</a:t>
            </a:r>
          </a:p>
        </p:txBody>
      </p:sp>
      <p:sp>
        <p:nvSpPr>
          <p:cNvPr id="1744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416675"/>
            <a:ext cx="66182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00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8ADE1072-C8D3-4AC9-8211-8DFE47AA11E1}" type="slidenum">
              <a:rPr lang="de-A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sp>
        <p:nvSpPr>
          <p:cNvPr id="1030" name="Text Box 38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1031" name="Picture 39" descr="akoesterreichrot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093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9pPr>
    </p:titleStyle>
    <p:bodyStyle>
      <a:lvl1pPr marL="355600" indent="-355600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357188" indent="1000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400">
          <a:solidFill>
            <a:schemeClr val="tx1"/>
          </a:solidFill>
          <a:latin typeface="+mn-lt"/>
        </a:defRPr>
      </a:lvl2pPr>
      <a:lvl3pPr marL="647700" indent="-288925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000" b="1">
          <a:solidFill>
            <a:schemeClr val="tx1"/>
          </a:solidFill>
          <a:latin typeface="+mn-lt"/>
        </a:defRPr>
      </a:lvl3pPr>
      <a:lvl4pPr marL="649288" indent="7223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155825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5pPr>
      <a:lvl6pPr marL="26130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6pPr>
      <a:lvl7pPr marL="30702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7pPr>
      <a:lvl8pPr marL="35274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8pPr>
      <a:lvl9pPr marL="39846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685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Aufzählung Ebene 1</a:t>
            </a:r>
          </a:p>
          <a:p>
            <a:pPr lvl="1"/>
            <a:r>
              <a:rPr lang="en-US" smtClean="0"/>
              <a:t>Text Ebene 1</a:t>
            </a:r>
          </a:p>
          <a:p>
            <a:pPr lvl="2"/>
            <a:r>
              <a:rPr lang="en-US" smtClean="0"/>
              <a:t>Aufzählung Ebene 2</a:t>
            </a:r>
          </a:p>
          <a:p>
            <a:pPr lvl="3"/>
            <a:r>
              <a:rPr lang="en-US" smtClean="0"/>
              <a:t>Text Ebene 2 </a:t>
            </a:r>
          </a:p>
        </p:txBody>
      </p:sp>
      <p:sp>
        <p:nvSpPr>
          <p:cNvPr id="1027" name="Rectangle 34"/>
          <p:cNvSpPr>
            <a:spLocks noChangeArrowheads="1"/>
          </p:cNvSpPr>
          <p:nvPr/>
        </p:nvSpPr>
        <p:spPr bwMode="auto">
          <a:xfrm>
            <a:off x="0" y="0"/>
            <a:ext cx="719138" cy="7191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1028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54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DAS TITELFORMAT ZU BEARBEITEN</a:t>
            </a:r>
          </a:p>
        </p:txBody>
      </p:sp>
      <p:sp>
        <p:nvSpPr>
          <p:cNvPr id="1744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416675"/>
            <a:ext cx="66182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00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8ADE1072-C8D3-4AC9-8211-8DFE47AA11E1}" type="slidenum">
              <a:rPr lang="de-A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sp>
        <p:nvSpPr>
          <p:cNvPr id="1030" name="Text Box 38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1031" name="Picture 39" descr="akoesterreichrot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24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9pPr>
    </p:titleStyle>
    <p:bodyStyle>
      <a:lvl1pPr marL="355600" indent="-355600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357188" indent="1000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400">
          <a:solidFill>
            <a:schemeClr val="tx1"/>
          </a:solidFill>
          <a:latin typeface="+mn-lt"/>
        </a:defRPr>
      </a:lvl2pPr>
      <a:lvl3pPr marL="647700" indent="-288925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000" b="1">
          <a:solidFill>
            <a:schemeClr val="tx1"/>
          </a:solidFill>
          <a:latin typeface="+mn-lt"/>
        </a:defRPr>
      </a:lvl3pPr>
      <a:lvl4pPr marL="649288" indent="7223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155825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5pPr>
      <a:lvl6pPr marL="26130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6pPr>
      <a:lvl7pPr marL="30702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7pPr>
      <a:lvl8pPr marL="35274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8pPr>
      <a:lvl9pPr marL="39846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685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Aufzählung Ebene 1</a:t>
            </a:r>
          </a:p>
          <a:p>
            <a:pPr lvl="1"/>
            <a:r>
              <a:rPr lang="en-US" smtClean="0"/>
              <a:t>Text Ebene 1</a:t>
            </a:r>
          </a:p>
          <a:p>
            <a:pPr lvl="2"/>
            <a:r>
              <a:rPr lang="en-US" smtClean="0"/>
              <a:t>Aufzählung Ebene 2</a:t>
            </a:r>
          </a:p>
          <a:p>
            <a:pPr lvl="3"/>
            <a:r>
              <a:rPr lang="en-US" smtClean="0"/>
              <a:t>Text Ebene 2 </a:t>
            </a:r>
          </a:p>
        </p:txBody>
      </p:sp>
      <p:sp>
        <p:nvSpPr>
          <p:cNvPr id="1027" name="Rectangle 34"/>
          <p:cNvSpPr>
            <a:spLocks noChangeArrowheads="1"/>
          </p:cNvSpPr>
          <p:nvPr/>
        </p:nvSpPr>
        <p:spPr bwMode="auto">
          <a:xfrm>
            <a:off x="0" y="0"/>
            <a:ext cx="719138" cy="7191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1028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54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DAS TITELFORMAT ZU BEARBEITEN</a:t>
            </a:r>
          </a:p>
        </p:txBody>
      </p:sp>
      <p:sp>
        <p:nvSpPr>
          <p:cNvPr id="1744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416675"/>
            <a:ext cx="66182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00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8ADE1072-C8D3-4AC9-8211-8DFE47AA11E1}" type="slidenum">
              <a:rPr lang="de-A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sp>
        <p:nvSpPr>
          <p:cNvPr id="1030" name="Text Box 38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1031" name="Picture 39" descr="akoesterreichrot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05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9pPr>
    </p:titleStyle>
    <p:bodyStyle>
      <a:lvl1pPr marL="355600" indent="-355600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357188" indent="1000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400">
          <a:solidFill>
            <a:schemeClr val="tx1"/>
          </a:solidFill>
          <a:latin typeface="+mn-lt"/>
        </a:defRPr>
      </a:lvl2pPr>
      <a:lvl3pPr marL="647700" indent="-288925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000" b="1">
          <a:solidFill>
            <a:schemeClr val="tx1"/>
          </a:solidFill>
          <a:latin typeface="+mn-lt"/>
        </a:defRPr>
      </a:lvl3pPr>
      <a:lvl4pPr marL="649288" indent="7223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155825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5pPr>
      <a:lvl6pPr marL="26130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6pPr>
      <a:lvl7pPr marL="30702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7pPr>
      <a:lvl8pPr marL="35274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8pPr>
      <a:lvl9pPr marL="39846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685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Aufzählung Ebene 1</a:t>
            </a:r>
          </a:p>
          <a:p>
            <a:pPr lvl="1"/>
            <a:r>
              <a:rPr lang="en-US" smtClean="0"/>
              <a:t>Text Ebene 1</a:t>
            </a:r>
          </a:p>
          <a:p>
            <a:pPr lvl="2"/>
            <a:r>
              <a:rPr lang="en-US" smtClean="0"/>
              <a:t>Aufzählung Ebene 2</a:t>
            </a:r>
          </a:p>
          <a:p>
            <a:pPr lvl="3"/>
            <a:r>
              <a:rPr lang="en-US" smtClean="0"/>
              <a:t>Text Ebene 2 </a:t>
            </a:r>
          </a:p>
        </p:txBody>
      </p:sp>
      <p:sp>
        <p:nvSpPr>
          <p:cNvPr id="1027" name="Rectangle 34"/>
          <p:cNvSpPr>
            <a:spLocks noChangeArrowheads="1"/>
          </p:cNvSpPr>
          <p:nvPr/>
        </p:nvSpPr>
        <p:spPr bwMode="auto">
          <a:xfrm>
            <a:off x="0" y="0"/>
            <a:ext cx="719138" cy="7191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1028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54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DAS TITELFORMAT ZU BEARBEITEN</a:t>
            </a:r>
          </a:p>
        </p:txBody>
      </p:sp>
      <p:sp>
        <p:nvSpPr>
          <p:cNvPr id="1744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416675"/>
            <a:ext cx="66182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00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8ADE1072-C8D3-4AC9-8211-8DFE47AA11E1}" type="slidenum">
              <a:rPr lang="de-A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sp>
        <p:nvSpPr>
          <p:cNvPr id="1030" name="Text Box 38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1031" name="Picture 39" descr="akoesterreichrot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710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9pPr>
    </p:titleStyle>
    <p:bodyStyle>
      <a:lvl1pPr marL="355600" indent="-355600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357188" indent="1000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400">
          <a:solidFill>
            <a:schemeClr val="tx1"/>
          </a:solidFill>
          <a:latin typeface="+mn-lt"/>
        </a:defRPr>
      </a:lvl2pPr>
      <a:lvl3pPr marL="647700" indent="-288925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000" b="1">
          <a:solidFill>
            <a:schemeClr val="tx1"/>
          </a:solidFill>
          <a:latin typeface="+mn-lt"/>
        </a:defRPr>
      </a:lvl3pPr>
      <a:lvl4pPr marL="649288" indent="7223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155825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5pPr>
      <a:lvl6pPr marL="26130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6pPr>
      <a:lvl7pPr marL="30702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7pPr>
      <a:lvl8pPr marL="35274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8pPr>
      <a:lvl9pPr marL="39846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6858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Aufzählung Ebene 1</a:t>
            </a:r>
          </a:p>
          <a:p>
            <a:pPr lvl="1"/>
            <a:r>
              <a:rPr lang="en-US" smtClean="0"/>
              <a:t>Text Ebene 1</a:t>
            </a:r>
          </a:p>
          <a:p>
            <a:pPr lvl="2"/>
            <a:r>
              <a:rPr lang="en-US" smtClean="0"/>
              <a:t>Aufzählung Ebene 2</a:t>
            </a:r>
          </a:p>
          <a:p>
            <a:pPr lvl="3"/>
            <a:r>
              <a:rPr lang="en-US" smtClean="0"/>
              <a:t>Text Ebene 2 </a:t>
            </a:r>
          </a:p>
        </p:txBody>
      </p:sp>
      <p:sp>
        <p:nvSpPr>
          <p:cNvPr id="1027" name="Rectangle 34"/>
          <p:cNvSpPr>
            <a:spLocks noChangeArrowheads="1"/>
          </p:cNvSpPr>
          <p:nvPr/>
        </p:nvSpPr>
        <p:spPr bwMode="auto">
          <a:xfrm>
            <a:off x="0" y="0"/>
            <a:ext cx="719138" cy="719138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1028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5400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DAS TITELFORMAT ZU BEARBEITEN</a:t>
            </a:r>
          </a:p>
        </p:txBody>
      </p:sp>
      <p:sp>
        <p:nvSpPr>
          <p:cNvPr id="1744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650" y="6416675"/>
            <a:ext cx="6618288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00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AT">
                <a:solidFill>
                  <a:srgbClr val="000000"/>
                </a:solidFill>
              </a:rPr>
              <a:t>Thema - Seite </a:t>
            </a:r>
            <a:fld id="{8ADE1072-C8D3-4AC9-8211-8DFE47AA11E1}" type="slidenum">
              <a:rPr lang="de-AT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‹Nr.›</a:t>
            </a:fld>
            <a:endParaRPr lang="de-AT">
              <a:solidFill>
                <a:srgbClr val="000000"/>
              </a:solidFill>
            </a:endParaRPr>
          </a:p>
        </p:txBody>
      </p:sp>
      <p:sp>
        <p:nvSpPr>
          <p:cNvPr id="1030" name="Text Box 38"/>
          <p:cNvSpPr txBox="1">
            <a:spLocks noChangeArrowheads="1"/>
          </p:cNvSpPr>
          <p:nvPr userDrawn="1"/>
        </p:nvSpPr>
        <p:spPr bwMode="auto">
          <a:xfrm>
            <a:off x="7596188" y="6524625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de-AT" sz="1200" b="1" smtClean="0">
                <a:solidFill>
                  <a:srgbClr val="000000"/>
                </a:solidFill>
                <a:latin typeface="Arial Narrow" pitchFamily="34" charset="0"/>
              </a:rPr>
              <a:t>www.arbeiterkammer.at</a:t>
            </a:r>
            <a:endParaRPr lang="de-DE" sz="1200" b="1" smtClean="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1031" name="Picture 39" descr="akoesterreichrot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805488"/>
            <a:ext cx="14970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34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Arial" charset="0"/>
        </a:defRPr>
      </a:lvl9pPr>
    </p:titleStyle>
    <p:bodyStyle>
      <a:lvl1pPr marL="355600" indent="-355600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357188" indent="1000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400">
          <a:solidFill>
            <a:schemeClr val="tx1"/>
          </a:solidFill>
          <a:latin typeface="+mn-lt"/>
        </a:defRPr>
      </a:lvl2pPr>
      <a:lvl3pPr marL="647700" indent="-288925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bg2"/>
        </a:buClr>
        <a:buFont typeface="Wingdings" pitchFamily="2" charset="2"/>
        <a:buBlip>
          <a:blip r:embed="rId15"/>
        </a:buBlip>
        <a:defRPr sz="2000" b="1">
          <a:solidFill>
            <a:schemeClr val="tx1"/>
          </a:solidFill>
          <a:latin typeface="+mn-lt"/>
        </a:defRPr>
      </a:lvl3pPr>
      <a:lvl4pPr marL="649288" indent="722313"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buClr>
          <a:schemeClr val="accent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4pPr>
      <a:lvl5pPr marL="2155825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5pPr>
      <a:lvl6pPr marL="26130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6pPr>
      <a:lvl7pPr marL="30702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7pPr>
      <a:lvl8pPr marL="35274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8pPr>
      <a:lvl9pPr marL="3984625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7"/>
          <p:cNvSpPr>
            <a:spLocks noChangeArrowheads="1"/>
          </p:cNvSpPr>
          <p:nvPr/>
        </p:nvSpPr>
        <p:spPr bwMode="auto">
          <a:xfrm>
            <a:off x="2484438" y="692150"/>
            <a:ext cx="4318000" cy="4318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AT" sz="3200">
              <a:solidFill>
                <a:srgbClr val="000000"/>
              </a:solidFill>
            </a:endParaRPr>
          </a:p>
        </p:txBody>
      </p:sp>
      <p:sp>
        <p:nvSpPr>
          <p:cNvPr id="3075" name="Rectangle 19"/>
          <p:cNvSpPr>
            <a:spLocks noChangeArrowheads="1"/>
          </p:cNvSpPr>
          <p:nvPr/>
        </p:nvSpPr>
        <p:spPr bwMode="auto">
          <a:xfrm>
            <a:off x="1403350" y="1412875"/>
            <a:ext cx="6553200" cy="209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>
                <a:solidFill>
                  <a:srgbClr val="FF0000"/>
                </a:solidFill>
              </a:rPr>
              <a:t>The Austrian </a:t>
            </a:r>
            <a:br>
              <a:rPr lang="en-GB" sz="3200" b="1" dirty="0">
                <a:solidFill>
                  <a:srgbClr val="FF0000"/>
                </a:solidFill>
              </a:rPr>
            </a:br>
            <a:r>
              <a:rPr lang="en-GB" sz="3200" b="1" dirty="0">
                <a:solidFill>
                  <a:srgbClr val="FF0000"/>
                </a:solidFill>
              </a:rPr>
              <a:t>CHAMBER of LABOUR</a:t>
            </a:r>
          </a:p>
        </p:txBody>
      </p:sp>
      <p:sp>
        <p:nvSpPr>
          <p:cNvPr id="307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509963"/>
            <a:ext cx="6180137" cy="1646931"/>
          </a:xfrm>
          <a:noFill/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en-GB" dirty="0" smtClean="0"/>
              <a:t>Social Academy – Training programme for workers´ representatives</a:t>
            </a:r>
            <a:br>
              <a:rPr lang="en-GB" dirty="0" smtClean="0"/>
            </a:br>
            <a:endParaRPr lang="en-GB" dirty="0"/>
          </a:p>
          <a:p>
            <a:pPr eaLnBrk="1" hangingPunct="1">
              <a:lnSpc>
                <a:spcPct val="140000"/>
              </a:lnSpc>
            </a:pPr>
            <a:r>
              <a:rPr lang="en-GB" sz="1600" dirty="0" smtClean="0"/>
              <a:t>Brigitte </a:t>
            </a:r>
            <a:r>
              <a:rPr lang="en-GB" sz="1600" dirty="0" err="1" smtClean="0"/>
              <a:t>Daumen</a:t>
            </a:r>
            <a:endParaRPr lang="en-GB" sz="1600" dirty="0" smtClean="0"/>
          </a:p>
          <a:p>
            <a:pPr eaLnBrk="1" hangingPunct="1">
              <a:lnSpc>
                <a:spcPct val="140000"/>
              </a:lnSpc>
            </a:pPr>
            <a:endParaRPr lang="en-GB" sz="1600" dirty="0" smtClean="0"/>
          </a:p>
        </p:txBody>
      </p:sp>
      <p:sp>
        <p:nvSpPr>
          <p:cNvPr id="3077" name="Text Box 22"/>
          <p:cNvSpPr txBox="1">
            <a:spLocks noChangeArrowheads="1"/>
          </p:cNvSpPr>
          <p:nvPr/>
        </p:nvSpPr>
        <p:spPr bwMode="auto">
          <a:xfrm>
            <a:off x="7308850" y="44450"/>
            <a:ext cx="17986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AT" sz="1000" smtClean="0">
                <a:solidFill>
                  <a:srgbClr val="000000"/>
                </a:solidFill>
              </a:rPr>
              <a:t>v.2.7</a:t>
            </a:r>
            <a:r>
              <a:rPr lang="de-AT" sz="1000">
                <a:solidFill>
                  <a:srgbClr val="000000"/>
                </a:solidFill>
              </a:rPr>
              <a:t>	</a:t>
            </a:r>
            <a:r>
              <a:rPr lang="de-AT" sz="1000" smtClean="0">
                <a:solidFill>
                  <a:srgbClr val="000000"/>
                </a:solidFill>
              </a:rPr>
              <a:t>15.11.2013</a:t>
            </a:r>
            <a:endParaRPr lang="de-A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6725" y="1196975"/>
            <a:ext cx="7634288" cy="1944688"/>
          </a:xfrm>
        </p:spPr>
        <p:txBody>
          <a:bodyPr/>
          <a:lstStyle/>
          <a:p>
            <a:pPr eaLnBrk="1" hangingPunct="1">
              <a:buClr>
                <a:schemeClr val="bg1"/>
              </a:buClr>
              <a:buSzPct val="150000"/>
              <a:buFont typeface="Wingdings" pitchFamily="2" charset="2"/>
              <a:buNone/>
            </a:pPr>
            <a:r>
              <a:rPr lang="en-US" dirty="0" smtClean="0"/>
              <a:t>	represents the interests of more than three million workers and employees in Austria in close cooperation with the trade unions (ÖGB).</a:t>
            </a:r>
          </a:p>
        </p:txBody>
      </p:sp>
      <p:pic>
        <p:nvPicPr>
          <p:cNvPr id="4099" name="Picture 20" descr="Österreich_mit_Länderkammer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3213100"/>
            <a:ext cx="6049963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22"/>
          <p:cNvSpPr>
            <a:spLocks noChangeArrowheads="1"/>
          </p:cNvSpPr>
          <p:nvPr/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000" tIns="540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 sz="3200" b="1">
                <a:solidFill>
                  <a:srgbClr val="FF0000"/>
                </a:solidFill>
              </a:rPr>
              <a:t>The Chamber of Labour (AK)</a:t>
            </a:r>
            <a:endParaRPr lang="en-US" sz="3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11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Major areas of work</a:t>
            </a:r>
          </a:p>
        </p:txBody>
      </p:sp>
      <p:sp>
        <p:nvSpPr>
          <p:cNvPr id="145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1188" y="1341438"/>
            <a:ext cx="7200900" cy="4176712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6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en-US" dirty="0" smtClean="0"/>
              <a:t>Expertise in economics, social policy, </a:t>
            </a:r>
            <a:r>
              <a:rPr lang="en-US" dirty="0" err="1" smtClean="0"/>
              <a:t>labour</a:t>
            </a:r>
            <a:r>
              <a:rPr lang="en-US" dirty="0" smtClean="0"/>
              <a:t> law, education and consumer protection </a:t>
            </a:r>
          </a:p>
          <a:p>
            <a:pPr eaLnBrk="1" hangingPunct="1">
              <a:lnSpc>
                <a:spcPct val="110000"/>
              </a:lnSpc>
              <a:spcBef>
                <a:spcPct val="6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endParaRPr lang="en-US" dirty="0" smtClean="0"/>
          </a:p>
          <a:p>
            <a:pPr eaLnBrk="1" hangingPunct="1">
              <a:lnSpc>
                <a:spcPct val="110000"/>
              </a:lnSpc>
              <a:spcBef>
                <a:spcPct val="6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en-US" dirty="0" smtClean="0"/>
              <a:t>Advisory service and legal protection for members</a:t>
            </a:r>
          </a:p>
          <a:p>
            <a:pPr eaLnBrk="1" hangingPunct="1">
              <a:lnSpc>
                <a:spcPct val="110000"/>
              </a:lnSpc>
              <a:spcBef>
                <a:spcPct val="6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endParaRPr lang="en-US" dirty="0" smtClean="0"/>
          </a:p>
          <a:p>
            <a:pPr eaLnBrk="1" hangingPunct="1">
              <a:lnSpc>
                <a:spcPct val="110000"/>
              </a:lnSpc>
              <a:spcBef>
                <a:spcPct val="6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en-US" dirty="0" smtClean="0"/>
              <a:t>Training of works councils and union officials</a:t>
            </a:r>
          </a:p>
        </p:txBody>
      </p:sp>
    </p:spTree>
    <p:extLst>
      <p:ext uri="{BB962C8B-B14F-4D97-AF65-F5344CB8AC3E}">
        <p14:creationId xmlns:p14="http://schemas.microsoft.com/office/powerpoint/2010/main" val="1857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5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5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5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smtClean="0"/>
              <a:t>History</a:t>
            </a:r>
            <a:endParaRPr lang="de-AT" smtClean="0"/>
          </a:p>
        </p:txBody>
      </p:sp>
      <p:sp>
        <p:nvSpPr>
          <p:cNvPr id="13518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539750" y="1412875"/>
            <a:ext cx="7416800" cy="4392613"/>
          </a:xfrm>
          <a:noFill/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5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de-DE" dirty="0" err="1" smtClean="0"/>
              <a:t>Founded</a:t>
            </a:r>
            <a:r>
              <a:rPr lang="de-DE" dirty="0" smtClean="0"/>
              <a:t> 1920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law</a:t>
            </a:r>
            <a:r>
              <a:rPr lang="de-DE" dirty="0" smtClean="0"/>
              <a:t> after </a:t>
            </a:r>
            <a:r>
              <a:rPr lang="de-DE" dirty="0" err="1" smtClean="0"/>
              <a:t>pressure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trade</a:t>
            </a:r>
            <a:r>
              <a:rPr lang="de-DE" dirty="0" smtClean="0"/>
              <a:t> </a:t>
            </a:r>
            <a:r>
              <a:rPr lang="de-DE" dirty="0" err="1" smtClean="0"/>
              <a:t>unions</a:t>
            </a:r>
            <a:r>
              <a:rPr lang="de-DE" dirty="0" smtClean="0"/>
              <a:t>. The </a:t>
            </a:r>
            <a:r>
              <a:rPr lang="de-DE" dirty="0" err="1" smtClean="0"/>
              <a:t>aim</a:t>
            </a:r>
            <a:r>
              <a:rPr lang="de-DE" dirty="0" smtClean="0"/>
              <a:t> was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protect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extend</a:t>
            </a:r>
            <a:r>
              <a:rPr lang="de-DE" dirty="0" smtClean="0"/>
              <a:t> </a:t>
            </a:r>
            <a:r>
              <a:rPr lang="de-DE" dirty="0" err="1" smtClean="0"/>
              <a:t>social</a:t>
            </a:r>
            <a:r>
              <a:rPr lang="de-DE" dirty="0" smtClean="0"/>
              <a:t> </a:t>
            </a:r>
            <a:r>
              <a:rPr lang="de-DE" dirty="0" err="1" smtClean="0"/>
              <a:t>achievements</a:t>
            </a:r>
            <a:r>
              <a:rPr lang="de-DE" dirty="0" smtClean="0"/>
              <a:t>.</a:t>
            </a:r>
            <a:br>
              <a:rPr lang="de-DE" dirty="0" smtClean="0"/>
            </a:br>
            <a:endParaRPr lang="de-DE" dirty="0" smtClean="0"/>
          </a:p>
          <a:p>
            <a:pPr eaLnBrk="1" hangingPunct="1">
              <a:lnSpc>
                <a:spcPct val="115000"/>
              </a:lnSpc>
              <a:spcBef>
                <a:spcPct val="5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de-DE" dirty="0" err="1" smtClean="0"/>
              <a:t>Liquidated</a:t>
            </a:r>
            <a:r>
              <a:rPr lang="de-DE" dirty="0" smtClean="0"/>
              <a:t> in 1938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Nazis</a:t>
            </a:r>
            <a:br>
              <a:rPr lang="de-DE" dirty="0" smtClean="0"/>
            </a:br>
            <a:endParaRPr lang="de-DE" dirty="0" smtClean="0"/>
          </a:p>
          <a:p>
            <a:pPr eaLnBrk="1" hangingPunct="1">
              <a:lnSpc>
                <a:spcPct val="115000"/>
              </a:lnSpc>
              <a:spcBef>
                <a:spcPct val="5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de-DE" dirty="0" smtClean="0"/>
              <a:t>Re-</a:t>
            </a:r>
            <a:r>
              <a:rPr lang="de-DE" dirty="0" err="1" smtClean="0"/>
              <a:t>established</a:t>
            </a:r>
            <a:r>
              <a:rPr lang="de-DE" dirty="0" smtClean="0"/>
              <a:t> in 1945</a:t>
            </a:r>
          </a:p>
        </p:txBody>
      </p:sp>
    </p:spTree>
    <p:extLst>
      <p:ext uri="{BB962C8B-B14F-4D97-AF65-F5344CB8AC3E}">
        <p14:creationId xmlns:p14="http://schemas.microsoft.com/office/powerpoint/2010/main" val="40956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12875"/>
            <a:ext cx="6786562" cy="43211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100000"/>
              </a:spcBef>
              <a:buFont typeface="Wingdings" pitchFamily="2" charset="2"/>
              <a:buNone/>
            </a:pPr>
            <a:r>
              <a:rPr lang="de-AT" dirty="0" smtClean="0"/>
              <a:t>The </a:t>
            </a:r>
            <a:r>
              <a:rPr lang="de-AT" dirty="0" err="1" smtClean="0"/>
              <a:t>Chamber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Labour‘s</a:t>
            </a:r>
            <a:r>
              <a:rPr lang="de-AT" dirty="0" smtClean="0"/>
              <a:t> </a:t>
            </a:r>
            <a:r>
              <a:rPr lang="de-AT" dirty="0" err="1" smtClean="0"/>
              <a:t>basic</a:t>
            </a:r>
            <a:r>
              <a:rPr lang="de-AT" dirty="0" smtClean="0"/>
              <a:t> </a:t>
            </a:r>
            <a:r>
              <a:rPr lang="de-AT" dirty="0" err="1" smtClean="0"/>
              <a:t>tasks</a:t>
            </a:r>
            <a:r>
              <a:rPr lang="de-AT" dirty="0" smtClean="0"/>
              <a:t> </a:t>
            </a:r>
            <a:r>
              <a:rPr lang="de-AT" dirty="0" err="1" smtClean="0"/>
              <a:t>are</a:t>
            </a:r>
            <a:r>
              <a:rPr lang="de-AT" dirty="0" smtClean="0"/>
              <a:t>:</a:t>
            </a:r>
          </a:p>
          <a:p>
            <a:pPr eaLnBrk="1" hangingPunct="1">
              <a:lnSpc>
                <a:spcPct val="110000"/>
              </a:lnSpc>
              <a:spcBef>
                <a:spcPct val="100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represent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promote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>
                <a:solidFill>
                  <a:srgbClr val="FF0000"/>
                </a:solidFill>
              </a:rPr>
              <a:t>social</a:t>
            </a:r>
            <a:r>
              <a:rPr lang="de-AT" dirty="0" smtClean="0">
                <a:solidFill>
                  <a:srgbClr val="FF0000"/>
                </a:solidFill>
              </a:rPr>
              <a:t>, </a:t>
            </a:r>
            <a:r>
              <a:rPr lang="de-AT" dirty="0" err="1" smtClean="0">
                <a:solidFill>
                  <a:srgbClr val="FF0000"/>
                </a:solidFill>
              </a:rPr>
              <a:t>economic</a:t>
            </a:r>
            <a:r>
              <a:rPr lang="de-AT" dirty="0" smtClean="0">
                <a:solidFill>
                  <a:srgbClr val="FF0000"/>
                </a:solidFill>
              </a:rPr>
              <a:t>, professional </a:t>
            </a:r>
            <a:r>
              <a:rPr lang="de-AT" dirty="0" err="1" smtClean="0">
                <a:solidFill>
                  <a:srgbClr val="FF0000"/>
                </a:solidFill>
              </a:rPr>
              <a:t>and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cultural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interests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workers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employees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rgbClr val="777777"/>
                </a:solidFill>
              </a:rPr>
              <a:t>(</a:t>
            </a:r>
            <a:r>
              <a:rPr lang="de-AT" dirty="0" err="1" smtClean="0">
                <a:solidFill>
                  <a:srgbClr val="777777"/>
                </a:solidFill>
              </a:rPr>
              <a:t>Article</a:t>
            </a:r>
            <a:r>
              <a:rPr lang="de-AT" dirty="0" smtClean="0">
                <a:solidFill>
                  <a:srgbClr val="777777"/>
                </a:solidFill>
              </a:rPr>
              <a:t> 1 Law on Chambers </a:t>
            </a:r>
            <a:r>
              <a:rPr lang="de-AT" dirty="0" err="1" smtClean="0">
                <a:solidFill>
                  <a:srgbClr val="777777"/>
                </a:solidFill>
              </a:rPr>
              <a:t>of</a:t>
            </a:r>
            <a:r>
              <a:rPr lang="de-AT" dirty="0" smtClean="0">
                <a:solidFill>
                  <a:srgbClr val="777777"/>
                </a:solidFill>
              </a:rPr>
              <a:t> Labour)</a:t>
            </a:r>
            <a:endParaRPr lang="de-AT" sz="900" b="0" dirty="0" smtClean="0">
              <a:solidFill>
                <a:srgbClr val="777777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100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>
                <a:solidFill>
                  <a:srgbClr val="FF0000"/>
                </a:solidFill>
              </a:rPr>
              <a:t>support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/>
              <a:t>trade</a:t>
            </a:r>
            <a:r>
              <a:rPr lang="de-AT" dirty="0" smtClean="0"/>
              <a:t> </a:t>
            </a:r>
            <a:r>
              <a:rPr lang="de-AT" dirty="0" err="1" smtClean="0"/>
              <a:t>unions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works</a:t>
            </a:r>
            <a:r>
              <a:rPr lang="de-AT" dirty="0" smtClean="0"/>
              <a:t> </a:t>
            </a:r>
            <a:r>
              <a:rPr lang="de-AT" dirty="0" err="1" smtClean="0"/>
              <a:t>councils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>
                <a:solidFill>
                  <a:srgbClr val="FF0000"/>
                </a:solidFill>
              </a:rPr>
              <a:t>work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jointly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/>
              <a:t>with</a:t>
            </a:r>
            <a:r>
              <a:rPr lang="de-AT" dirty="0" smtClean="0"/>
              <a:t> </a:t>
            </a:r>
            <a:r>
              <a:rPr lang="de-AT" dirty="0" err="1" smtClean="0"/>
              <a:t>them</a:t>
            </a:r>
            <a:r>
              <a:rPr lang="de-AT" dirty="0" smtClean="0"/>
              <a:t/>
            </a:r>
            <a:br>
              <a:rPr lang="de-AT" dirty="0" smtClean="0"/>
            </a:br>
            <a:r>
              <a:rPr lang="de-AT" dirty="0" smtClean="0">
                <a:solidFill>
                  <a:srgbClr val="777777"/>
                </a:solidFill>
              </a:rPr>
              <a:t>(</a:t>
            </a:r>
            <a:r>
              <a:rPr lang="de-AT" dirty="0" err="1" smtClean="0">
                <a:solidFill>
                  <a:srgbClr val="777777"/>
                </a:solidFill>
              </a:rPr>
              <a:t>Article</a:t>
            </a:r>
            <a:r>
              <a:rPr lang="de-AT" dirty="0" smtClean="0">
                <a:solidFill>
                  <a:srgbClr val="777777"/>
                </a:solidFill>
              </a:rPr>
              <a:t> 6 Law on Chambers </a:t>
            </a:r>
            <a:r>
              <a:rPr lang="de-AT" dirty="0" err="1" smtClean="0">
                <a:solidFill>
                  <a:srgbClr val="777777"/>
                </a:solidFill>
              </a:rPr>
              <a:t>of</a:t>
            </a:r>
            <a:r>
              <a:rPr lang="de-AT" dirty="0" smtClean="0">
                <a:solidFill>
                  <a:srgbClr val="777777"/>
                </a:solidFill>
              </a:rPr>
              <a:t> Labour)</a:t>
            </a:r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755650" y="269875"/>
            <a:ext cx="7702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8000" tIns="540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AT" sz="3200" b="1">
                <a:solidFill>
                  <a:srgbClr val="FF0000"/>
                </a:solidFill>
              </a:rPr>
              <a:t>Legal mandate</a:t>
            </a:r>
            <a:endParaRPr lang="en-US" sz="3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6590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Organisation</a:t>
            </a:r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76400"/>
            <a:ext cx="7481888" cy="396240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spcBef>
                <a:spcPct val="60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en-US" sz="2000" dirty="0" smtClean="0"/>
              <a:t>Membership by law</a:t>
            </a:r>
            <a:br>
              <a:rPr lang="en-US" sz="2000" dirty="0" smtClean="0"/>
            </a:br>
            <a:endParaRPr lang="en-US" sz="2000" dirty="0" smtClean="0"/>
          </a:p>
          <a:p>
            <a:pPr eaLnBrk="1" hangingPunct="1">
              <a:lnSpc>
                <a:spcPct val="115000"/>
              </a:lnSpc>
              <a:spcBef>
                <a:spcPct val="60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en-US" sz="2000" dirty="0" smtClean="0"/>
              <a:t>Bodies: general assembly, board, president</a:t>
            </a:r>
            <a:br>
              <a:rPr lang="en-US" sz="2000" dirty="0" smtClean="0"/>
            </a:br>
            <a:endParaRPr lang="en-US" sz="2000" dirty="0" smtClean="0"/>
          </a:p>
          <a:p>
            <a:pPr eaLnBrk="1" hangingPunct="1">
              <a:lnSpc>
                <a:spcPct val="115000"/>
              </a:lnSpc>
              <a:spcBef>
                <a:spcPct val="60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en-US" sz="2000" dirty="0" smtClean="0"/>
              <a:t>Elections every 5 years – turnout roughly 40%</a:t>
            </a:r>
          </a:p>
        </p:txBody>
      </p:sp>
    </p:spTree>
    <p:extLst>
      <p:ext uri="{BB962C8B-B14F-4D97-AF65-F5344CB8AC3E}">
        <p14:creationId xmlns:p14="http://schemas.microsoft.com/office/powerpoint/2010/main" val="27344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dirty="0" err="1" smtClean="0"/>
              <a:t>Funding</a:t>
            </a:r>
            <a:endParaRPr lang="de-AT" dirty="0" smtClean="0"/>
          </a:p>
        </p:txBody>
      </p:sp>
      <p:sp>
        <p:nvSpPr>
          <p:cNvPr id="146446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7561262" cy="4535487"/>
          </a:xfrm>
          <a:noFill/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8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endParaRPr lang="en-US" dirty="0" smtClean="0"/>
          </a:p>
          <a:p>
            <a:pPr eaLnBrk="1" hangingPunct="1">
              <a:lnSpc>
                <a:spcPct val="120000"/>
              </a:lnSpc>
              <a:spcBef>
                <a:spcPct val="85000"/>
              </a:spcBef>
              <a:buClr>
                <a:srgbClr val="FF0000"/>
              </a:buClr>
              <a:buSzPct val="150000"/>
              <a:buFont typeface="Wingdings" pitchFamily="2" charset="2"/>
              <a:buChar char="§"/>
            </a:pPr>
            <a:r>
              <a:rPr lang="en-US" dirty="0" smtClean="0"/>
              <a:t>Contribution by members regulated by law</a:t>
            </a:r>
            <a:br>
              <a:rPr lang="en-US" dirty="0" smtClean="0"/>
            </a:br>
            <a:r>
              <a:rPr lang="en-US" dirty="0" smtClean="0"/>
              <a:t>(0.5% of gross salary; max. € 20.10)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070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4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The </a:t>
            </a:r>
            <a:r>
              <a:rPr lang="de-AT" dirty="0" err="1"/>
              <a:t>Social</a:t>
            </a:r>
            <a:r>
              <a:rPr lang="de-AT" dirty="0"/>
              <a:t> Academy</a:t>
            </a:r>
            <a:br>
              <a:rPr lang="de-AT" dirty="0"/>
            </a:br>
            <a:r>
              <a:rPr lang="de-AT" sz="2400" dirty="0"/>
              <a:t>A </a:t>
            </a:r>
            <a:r>
              <a:rPr lang="de-AT" sz="2400" dirty="0" err="1" smtClean="0"/>
              <a:t>training</a:t>
            </a:r>
            <a:r>
              <a:rPr lang="de-AT" sz="2400" dirty="0" smtClean="0"/>
              <a:t> </a:t>
            </a:r>
            <a:r>
              <a:rPr lang="de-AT" sz="2400" dirty="0" err="1" smtClean="0"/>
              <a:t>programme</a:t>
            </a:r>
            <a:r>
              <a:rPr lang="de-AT" sz="2400" dirty="0" smtClean="0"/>
              <a:t> </a:t>
            </a:r>
            <a:r>
              <a:rPr lang="de-AT" sz="2400" dirty="0" err="1"/>
              <a:t>for</a:t>
            </a:r>
            <a:r>
              <a:rPr lang="de-AT" sz="2400" dirty="0"/>
              <a:t> </a:t>
            </a:r>
            <a:r>
              <a:rPr lang="de-AT" sz="2400" dirty="0" err="1" smtClean="0"/>
              <a:t>workers</a:t>
            </a:r>
            <a:r>
              <a:rPr lang="de-AT" sz="2400" dirty="0" smtClean="0"/>
              <a:t>´ </a:t>
            </a:r>
            <a:r>
              <a:rPr lang="de-AT" sz="2400" dirty="0" err="1" smtClean="0"/>
              <a:t>representatives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>
                <a:solidFill>
                  <a:srgbClr val="000000"/>
                </a:solidFill>
              </a:rPr>
              <a:t>Ten </a:t>
            </a:r>
            <a:r>
              <a:rPr lang="de-AT" dirty="0" err="1">
                <a:solidFill>
                  <a:srgbClr val="000000"/>
                </a:solidFill>
              </a:rPr>
              <a:t>month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 err="1">
                <a:solidFill>
                  <a:srgbClr val="000000"/>
                </a:solidFill>
              </a:rPr>
              <a:t>training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 err="1" smtClean="0">
                <a:solidFill>
                  <a:srgbClr val="000000"/>
                </a:solidFill>
              </a:rPr>
              <a:t>programme</a:t>
            </a:r>
            <a:r>
              <a:rPr lang="de-AT" dirty="0" smtClean="0">
                <a:solidFill>
                  <a:srgbClr val="000000"/>
                </a:solidFill>
              </a:rPr>
              <a:t>, </a:t>
            </a:r>
            <a:r>
              <a:rPr lang="de-AT" dirty="0" err="1" smtClean="0">
                <a:solidFill>
                  <a:srgbClr val="000000"/>
                </a:solidFill>
              </a:rPr>
              <a:t>fulltime</a:t>
            </a:r>
            <a:r>
              <a:rPr lang="de-AT" dirty="0" smtClean="0">
                <a:solidFill>
                  <a:srgbClr val="000000"/>
                </a:solidFill>
              </a:rPr>
              <a:t> </a:t>
            </a:r>
            <a:r>
              <a:rPr lang="de-AT" dirty="0" err="1" smtClean="0">
                <a:solidFill>
                  <a:srgbClr val="000000"/>
                </a:solidFill>
              </a:rPr>
              <a:t>teaching</a:t>
            </a:r>
            <a:r>
              <a:rPr lang="de-AT" dirty="0" smtClean="0">
                <a:solidFill>
                  <a:srgbClr val="000000"/>
                </a:solidFill>
              </a:rPr>
              <a:t>, </a:t>
            </a:r>
            <a:r>
              <a:rPr lang="de-AT" dirty="0" err="1" smtClean="0">
                <a:solidFill>
                  <a:srgbClr val="000000"/>
                </a:solidFill>
              </a:rPr>
              <a:t>Monday</a:t>
            </a:r>
            <a:r>
              <a:rPr lang="de-AT" dirty="0" smtClean="0">
                <a:solidFill>
                  <a:srgbClr val="000000"/>
                </a:solidFill>
              </a:rPr>
              <a:t> </a:t>
            </a:r>
            <a:r>
              <a:rPr lang="de-AT" dirty="0" err="1" smtClean="0">
                <a:solidFill>
                  <a:srgbClr val="000000"/>
                </a:solidFill>
              </a:rPr>
              <a:t>to</a:t>
            </a:r>
            <a:r>
              <a:rPr lang="de-AT" dirty="0" smtClean="0">
                <a:solidFill>
                  <a:srgbClr val="000000"/>
                </a:solidFill>
              </a:rPr>
              <a:t> </a:t>
            </a:r>
            <a:r>
              <a:rPr lang="de-AT" dirty="0" err="1" smtClean="0">
                <a:solidFill>
                  <a:srgbClr val="000000"/>
                </a:solidFill>
              </a:rPr>
              <a:t>Friday</a:t>
            </a:r>
            <a:r>
              <a:rPr lang="de-AT" dirty="0" smtClean="0">
                <a:solidFill>
                  <a:srgbClr val="000000"/>
                </a:solidFill>
              </a:rPr>
              <a:t/>
            </a:r>
            <a:br>
              <a:rPr lang="de-AT" dirty="0" smtClean="0">
                <a:solidFill>
                  <a:srgbClr val="000000"/>
                </a:solidFill>
              </a:rPr>
            </a:br>
            <a:endParaRPr lang="de-AT" dirty="0" smtClean="0">
              <a:solidFill>
                <a:srgbClr val="000000"/>
              </a:solidFill>
            </a:endParaRPr>
          </a:p>
          <a:p>
            <a:r>
              <a:rPr lang="de-AT" dirty="0" err="1" smtClean="0">
                <a:solidFill>
                  <a:srgbClr val="000000"/>
                </a:solidFill>
              </a:rPr>
              <a:t>Including</a:t>
            </a:r>
            <a:r>
              <a:rPr lang="de-AT" dirty="0" smtClean="0">
                <a:solidFill>
                  <a:srgbClr val="000000"/>
                </a:solidFill>
              </a:rPr>
              <a:t> a </a:t>
            </a:r>
            <a:r>
              <a:rPr lang="de-AT" dirty="0" err="1" smtClean="0">
                <a:solidFill>
                  <a:srgbClr val="000000"/>
                </a:solidFill>
              </a:rPr>
              <a:t>one-month</a:t>
            </a:r>
            <a:r>
              <a:rPr lang="de-AT" dirty="0" smtClean="0">
                <a:solidFill>
                  <a:srgbClr val="000000"/>
                </a:solidFill>
              </a:rPr>
              <a:t> </a:t>
            </a:r>
            <a:r>
              <a:rPr lang="de-AT" dirty="0" err="1" smtClean="0">
                <a:solidFill>
                  <a:srgbClr val="000000"/>
                </a:solidFill>
              </a:rPr>
              <a:t>work</a:t>
            </a:r>
            <a:r>
              <a:rPr lang="de-AT" dirty="0" smtClean="0">
                <a:solidFill>
                  <a:srgbClr val="000000"/>
                </a:solidFill>
              </a:rPr>
              <a:t> </a:t>
            </a:r>
            <a:r>
              <a:rPr lang="de-AT" dirty="0" err="1" smtClean="0">
                <a:solidFill>
                  <a:srgbClr val="000000"/>
                </a:solidFill>
              </a:rPr>
              <a:t>placement</a:t>
            </a:r>
            <a:r>
              <a:rPr lang="de-AT" dirty="0" smtClean="0">
                <a:solidFill>
                  <a:srgbClr val="000000"/>
                </a:solidFill>
              </a:rPr>
              <a:t> in a </a:t>
            </a:r>
            <a:r>
              <a:rPr lang="de-AT" dirty="0" err="1" smtClean="0">
                <a:solidFill>
                  <a:srgbClr val="000000"/>
                </a:solidFill>
              </a:rPr>
              <a:t>foreign</a:t>
            </a:r>
            <a:r>
              <a:rPr lang="de-AT" dirty="0" smtClean="0">
                <a:solidFill>
                  <a:srgbClr val="000000"/>
                </a:solidFill>
              </a:rPr>
              <a:t> </a:t>
            </a:r>
            <a:r>
              <a:rPr lang="de-AT" dirty="0" err="1" smtClean="0">
                <a:solidFill>
                  <a:srgbClr val="000000"/>
                </a:solidFill>
              </a:rPr>
              <a:t>country</a:t>
            </a:r>
            <a:endParaRPr lang="de-AT" dirty="0" smtClean="0">
              <a:solidFill>
                <a:srgbClr val="000000"/>
              </a:solidFill>
            </a:endParaRPr>
          </a:p>
          <a:p>
            <a:endParaRPr lang="de-AT" dirty="0">
              <a:solidFill>
                <a:srgbClr val="000000"/>
              </a:solidFill>
            </a:endParaRP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0794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About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Training – Key Points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Legal, </a:t>
            </a:r>
            <a:r>
              <a:rPr lang="de-AT" dirty="0" err="1" smtClean="0"/>
              <a:t>economic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sociopolitical</a:t>
            </a:r>
            <a:r>
              <a:rPr lang="de-AT" dirty="0" smtClean="0"/>
              <a:t> </a:t>
            </a:r>
            <a:r>
              <a:rPr lang="de-AT" dirty="0" err="1" smtClean="0"/>
              <a:t>know-how</a:t>
            </a:r>
            <a:endParaRPr lang="de-AT" dirty="0" smtClean="0"/>
          </a:p>
          <a:p>
            <a:r>
              <a:rPr lang="de-AT" dirty="0" smtClean="0"/>
              <a:t>Politics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organisation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workers´representatives</a:t>
            </a:r>
            <a:endParaRPr lang="de-AT" dirty="0" smtClean="0"/>
          </a:p>
          <a:p>
            <a:r>
              <a:rPr lang="de-AT" dirty="0" smtClean="0"/>
              <a:t>Key </a:t>
            </a:r>
            <a:r>
              <a:rPr lang="de-AT" dirty="0" err="1" smtClean="0"/>
              <a:t>responsibilities</a:t>
            </a:r>
            <a:r>
              <a:rPr lang="de-AT" dirty="0" smtClean="0"/>
              <a:t> like </a:t>
            </a:r>
            <a:r>
              <a:rPr lang="de-AT" dirty="0" err="1" smtClean="0"/>
              <a:t>communication</a:t>
            </a:r>
            <a:r>
              <a:rPr lang="de-AT" dirty="0" smtClean="0"/>
              <a:t> </a:t>
            </a:r>
            <a:r>
              <a:rPr lang="de-AT" dirty="0" err="1" smtClean="0"/>
              <a:t>training</a:t>
            </a:r>
            <a:r>
              <a:rPr lang="de-AT" dirty="0" smtClean="0"/>
              <a:t>, </a:t>
            </a:r>
            <a:r>
              <a:rPr lang="de-AT" dirty="0" err="1" smtClean="0"/>
              <a:t>rhetoric</a:t>
            </a:r>
            <a:r>
              <a:rPr lang="de-AT" dirty="0" smtClean="0"/>
              <a:t>, </a:t>
            </a:r>
            <a:r>
              <a:rPr lang="de-AT" dirty="0" err="1" smtClean="0"/>
              <a:t>consulting</a:t>
            </a:r>
            <a:r>
              <a:rPr lang="de-AT" dirty="0" smtClean="0"/>
              <a:t>, </a:t>
            </a:r>
            <a:r>
              <a:rPr lang="de-AT" dirty="0" err="1" smtClean="0"/>
              <a:t>negotiation</a:t>
            </a:r>
            <a:r>
              <a:rPr lang="de-AT" dirty="0" smtClean="0"/>
              <a:t> </a:t>
            </a:r>
            <a:r>
              <a:rPr lang="de-AT" dirty="0" err="1" smtClean="0"/>
              <a:t>training</a:t>
            </a:r>
            <a:r>
              <a:rPr lang="de-AT" dirty="0" smtClean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4772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Target </a:t>
            </a:r>
            <a:r>
              <a:rPr lang="de-AT" dirty="0" err="1" smtClean="0"/>
              <a:t>group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Members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works</a:t>
            </a:r>
            <a:r>
              <a:rPr lang="de-AT" dirty="0" smtClean="0"/>
              <a:t> </a:t>
            </a:r>
            <a:r>
              <a:rPr lang="de-AT" dirty="0" err="1" smtClean="0"/>
              <a:t>councils</a:t>
            </a:r>
            <a:endParaRPr lang="de-AT" dirty="0" smtClean="0"/>
          </a:p>
          <a:p>
            <a:r>
              <a:rPr lang="de-AT" dirty="0" err="1" smtClean="0"/>
              <a:t>Employees</a:t>
            </a:r>
            <a:r>
              <a:rPr lang="de-AT" dirty="0" smtClean="0"/>
              <a:t>´ </a:t>
            </a:r>
            <a:r>
              <a:rPr lang="de-AT" dirty="0" err="1" smtClean="0"/>
              <a:t>representatives</a:t>
            </a:r>
            <a:endParaRPr lang="de-AT" dirty="0" smtClean="0"/>
          </a:p>
          <a:p>
            <a:r>
              <a:rPr lang="de-AT" dirty="0" smtClean="0"/>
              <a:t>Works </a:t>
            </a:r>
            <a:r>
              <a:rPr lang="de-AT" dirty="0" err="1" smtClean="0"/>
              <a:t>council</a:t>
            </a:r>
            <a:r>
              <a:rPr lang="de-AT" dirty="0" smtClean="0"/>
              <a:t> </a:t>
            </a:r>
            <a:r>
              <a:rPr lang="de-AT" dirty="0" err="1" smtClean="0"/>
              <a:t>secretaries</a:t>
            </a:r>
            <a:endParaRPr lang="de-AT" dirty="0" smtClean="0"/>
          </a:p>
          <a:p>
            <a:r>
              <a:rPr lang="de-AT" dirty="0" err="1" smtClean="0"/>
              <a:t>Employees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trade</a:t>
            </a:r>
            <a:r>
              <a:rPr lang="de-AT" dirty="0" smtClean="0"/>
              <a:t> </a:t>
            </a:r>
            <a:r>
              <a:rPr lang="de-AT" dirty="0" err="1" smtClean="0"/>
              <a:t>unions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Chamber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Labour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65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Work </a:t>
            </a:r>
            <a:r>
              <a:rPr lang="de-AT" dirty="0" err="1" smtClean="0"/>
              <a:t>placement</a:t>
            </a:r>
            <a:r>
              <a:rPr lang="de-AT" dirty="0" smtClean="0"/>
              <a:t> </a:t>
            </a:r>
            <a:r>
              <a:rPr lang="de-AT" dirty="0" err="1" smtClean="0"/>
              <a:t>abroad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err="1" smtClean="0"/>
              <a:t>One</a:t>
            </a:r>
            <a:r>
              <a:rPr lang="de-AT" dirty="0" smtClean="0"/>
              <a:t> </a:t>
            </a:r>
            <a:r>
              <a:rPr lang="de-AT" dirty="0" err="1" smtClean="0"/>
              <a:t>month</a:t>
            </a:r>
            <a:r>
              <a:rPr lang="de-AT" dirty="0" smtClean="0"/>
              <a:t> </a:t>
            </a:r>
            <a:r>
              <a:rPr lang="de-AT" dirty="0" err="1" smtClean="0"/>
              <a:t>work</a:t>
            </a:r>
            <a:r>
              <a:rPr lang="de-AT" dirty="0" smtClean="0"/>
              <a:t> </a:t>
            </a:r>
            <a:r>
              <a:rPr lang="de-AT" dirty="0" err="1" smtClean="0"/>
              <a:t>placement</a:t>
            </a:r>
            <a:r>
              <a:rPr lang="de-AT" dirty="0" smtClean="0"/>
              <a:t> in a </a:t>
            </a:r>
            <a:r>
              <a:rPr lang="de-AT" dirty="0" err="1" smtClean="0"/>
              <a:t>foreign</a:t>
            </a:r>
            <a:r>
              <a:rPr lang="de-AT" dirty="0" smtClean="0"/>
              <a:t> </a:t>
            </a:r>
            <a:r>
              <a:rPr lang="de-AT" dirty="0" err="1" smtClean="0"/>
              <a:t>country</a:t>
            </a:r>
            <a:r>
              <a:rPr lang="de-AT" dirty="0" smtClean="0"/>
              <a:t> in </a:t>
            </a:r>
            <a:r>
              <a:rPr lang="de-AT" dirty="0" err="1" smtClean="0"/>
              <a:t>other</a:t>
            </a:r>
            <a:r>
              <a:rPr lang="de-AT" dirty="0" smtClean="0"/>
              <a:t> </a:t>
            </a:r>
            <a:r>
              <a:rPr lang="de-AT" dirty="0" err="1" smtClean="0"/>
              <a:t>trade</a:t>
            </a:r>
            <a:r>
              <a:rPr lang="de-AT" dirty="0" smtClean="0"/>
              <a:t> </a:t>
            </a:r>
            <a:r>
              <a:rPr lang="de-AT" dirty="0" err="1" smtClean="0"/>
              <a:t>unions</a:t>
            </a:r>
            <a:r>
              <a:rPr lang="de-AT" dirty="0" smtClean="0"/>
              <a:t/>
            </a:r>
            <a:br>
              <a:rPr lang="de-AT" dirty="0" smtClean="0"/>
            </a:br>
            <a:endParaRPr lang="de-AT" dirty="0" smtClean="0"/>
          </a:p>
          <a:p>
            <a:r>
              <a:rPr lang="de-AT" dirty="0" err="1" smtClean="0"/>
              <a:t>Supported</a:t>
            </a:r>
            <a:r>
              <a:rPr lang="de-AT" dirty="0" smtClean="0"/>
              <a:t> </a:t>
            </a:r>
            <a:r>
              <a:rPr lang="de-AT" dirty="0" err="1" smtClean="0"/>
              <a:t>by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corresponding</a:t>
            </a:r>
            <a:r>
              <a:rPr lang="de-AT" dirty="0" smtClean="0"/>
              <a:t> </a:t>
            </a:r>
            <a:r>
              <a:rPr lang="de-AT" dirty="0" err="1" smtClean="0"/>
              <a:t>union</a:t>
            </a:r>
            <a:r>
              <a:rPr lang="de-AT" dirty="0" smtClean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8976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Work </a:t>
            </a:r>
            <a:r>
              <a:rPr lang="de-AT" dirty="0" err="1" smtClean="0"/>
              <a:t>placement</a:t>
            </a:r>
            <a:r>
              <a:rPr lang="de-AT" dirty="0" smtClean="0"/>
              <a:t> - Educational </a:t>
            </a:r>
            <a:r>
              <a:rPr lang="de-AT" dirty="0" err="1" smtClean="0"/>
              <a:t>objectives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00007D"/>
              </a:buClr>
            </a:pPr>
            <a:r>
              <a:rPr lang="de-AT" dirty="0" smtClean="0">
                <a:solidFill>
                  <a:srgbClr val="000000"/>
                </a:solidFill>
              </a:rPr>
              <a:t>Setting </a:t>
            </a:r>
            <a:r>
              <a:rPr lang="de-AT" dirty="0" err="1">
                <a:solidFill>
                  <a:srgbClr val="000000"/>
                </a:solidFill>
              </a:rPr>
              <a:t>up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 err="1">
                <a:solidFill>
                  <a:srgbClr val="000000"/>
                </a:solidFill>
              </a:rPr>
              <a:t>information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 err="1">
                <a:solidFill>
                  <a:srgbClr val="000000"/>
                </a:solidFill>
              </a:rPr>
              <a:t>and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 err="1">
                <a:solidFill>
                  <a:srgbClr val="000000"/>
                </a:solidFill>
              </a:rPr>
              <a:t>cooperation</a:t>
            </a:r>
            <a:r>
              <a:rPr lang="de-AT" dirty="0">
                <a:solidFill>
                  <a:srgbClr val="000000"/>
                </a:solidFill>
              </a:rPr>
              <a:t> </a:t>
            </a:r>
            <a:r>
              <a:rPr lang="de-AT" dirty="0" err="1" smtClean="0">
                <a:solidFill>
                  <a:srgbClr val="000000"/>
                </a:solidFill>
              </a:rPr>
              <a:t>networks</a:t>
            </a:r>
            <a:endParaRPr lang="de-AT" dirty="0" smtClean="0"/>
          </a:p>
          <a:p>
            <a:r>
              <a:rPr lang="de-AT" dirty="0" smtClean="0"/>
              <a:t>Learning </a:t>
            </a:r>
            <a:r>
              <a:rPr lang="de-AT" dirty="0" err="1" smtClean="0"/>
              <a:t>about</a:t>
            </a:r>
            <a:r>
              <a:rPr lang="de-AT" dirty="0" smtClean="0"/>
              <a:t> </a:t>
            </a:r>
            <a:r>
              <a:rPr lang="de-AT" dirty="0" err="1" smtClean="0"/>
              <a:t>political</a:t>
            </a:r>
            <a:r>
              <a:rPr lang="de-AT" dirty="0" smtClean="0"/>
              <a:t>, </a:t>
            </a:r>
            <a:r>
              <a:rPr lang="de-AT" dirty="0" err="1" smtClean="0"/>
              <a:t>economic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social</a:t>
            </a:r>
            <a:r>
              <a:rPr lang="de-AT" dirty="0" smtClean="0"/>
              <a:t> </a:t>
            </a:r>
            <a:r>
              <a:rPr lang="de-AT" dirty="0" err="1" smtClean="0"/>
              <a:t>conditions</a:t>
            </a:r>
            <a:r>
              <a:rPr lang="de-AT" dirty="0" smtClean="0"/>
              <a:t> in </a:t>
            </a:r>
            <a:r>
              <a:rPr lang="de-AT" dirty="0" err="1" smtClean="0"/>
              <a:t>foreign</a:t>
            </a:r>
            <a:r>
              <a:rPr lang="de-AT" dirty="0" smtClean="0"/>
              <a:t> countries</a:t>
            </a:r>
          </a:p>
          <a:p>
            <a:r>
              <a:rPr lang="de-AT" dirty="0" err="1" smtClean="0"/>
              <a:t>Getting</a:t>
            </a:r>
            <a:r>
              <a:rPr lang="de-AT" dirty="0" smtClean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know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structures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employees</a:t>
            </a:r>
            <a:r>
              <a:rPr lang="de-AT" dirty="0" smtClean="0"/>
              <a:t>´ </a:t>
            </a:r>
            <a:r>
              <a:rPr lang="de-AT" dirty="0" err="1" smtClean="0"/>
              <a:t>representatives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trade</a:t>
            </a:r>
            <a:r>
              <a:rPr lang="de-AT" dirty="0" smtClean="0"/>
              <a:t> </a:t>
            </a:r>
            <a:r>
              <a:rPr lang="de-AT" dirty="0" err="1" smtClean="0"/>
              <a:t>unions</a:t>
            </a:r>
            <a:endParaRPr lang="de-AT" dirty="0" smtClean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7203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Work </a:t>
            </a:r>
            <a:r>
              <a:rPr lang="de-AT" dirty="0" err="1"/>
              <a:t>placement</a:t>
            </a:r>
            <a:r>
              <a:rPr lang="de-AT" dirty="0"/>
              <a:t> - Educational </a:t>
            </a:r>
            <a:r>
              <a:rPr lang="de-AT" dirty="0" err="1"/>
              <a:t>objectives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err="1" smtClean="0"/>
              <a:t>Getting</a:t>
            </a:r>
            <a:r>
              <a:rPr lang="de-AT" dirty="0" smtClean="0"/>
              <a:t> </a:t>
            </a:r>
            <a:r>
              <a:rPr lang="de-AT" dirty="0" err="1" smtClean="0"/>
              <a:t>acquainted</a:t>
            </a:r>
            <a:r>
              <a:rPr lang="de-AT" dirty="0" smtClean="0"/>
              <a:t> </a:t>
            </a:r>
            <a:r>
              <a:rPr lang="de-AT" dirty="0" err="1" smtClean="0"/>
              <a:t>with</a:t>
            </a:r>
            <a:r>
              <a:rPr lang="de-AT" dirty="0" smtClean="0"/>
              <a:t> </a:t>
            </a:r>
            <a:r>
              <a:rPr lang="de-AT" dirty="0" err="1" smtClean="0"/>
              <a:t>foreign</a:t>
            </a:r>
            <a:r>
              <a:rPr lang="de-AT" dirty="0" smtClean="0"/>
              <a:t> </a:t>
            </a:r>
            <a:r>
              <a:rPr lang="de-AT" dirty="0" err="1" smtClean="0"/>
              <a:t>working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living</a:t>
            </a:r>
            <a:r>
              <a:rPr lang="de-AT" dirty="0" smtClean="0"/>
              <a:t> </a:t>
            </a:r>
            <a:r>
              <a:rPr lang="de-AT" dirty="0" err="1" smtClean="0"/>
              <a:t>conditions</a:t>
            </a:r>
            <a:r>
              <a:rPr lang="de-AT" dirty="0" smtClean="0"/>
              <a:t/>
            </a:r>
            <a:br>
              <a:rPr lang="de-AT" dirty="0" smtClean="0"/>
            </a:br>
            <a:endParaRPr lang="de-AT" dirty="0" smtClean="0"/>
          </a:p>
          <a:p>
            <a:r>
              <a:rPr lang="de-AT" dirty="0" err="1" smtClean="0"/>
              <a:t>Experiencing</a:t>
            </a:r>
            <a:r>
              <a:rPr lang="de-AT" dirty="0" smtClean="0"/>
              <a:t> </a:t>
            </a:r>
            <a:r>
              <a:rPr lang="de-AT" dirty="0" err="1" smtClean="0"/>
              <a:t>new</a:t>
            </a:r>
            <a:r>
              <a:rPr lang="de-AT" dirty="0" smtClean="0"/>
              <a:t> </a:t>
            </a:r>
            <a:r>
              <a:rPr lang="de-AT" dirty="0" err="1" smtClean="0"/>
              <a:t>cultures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ways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life</a:t>
            </a:r>
            <a:r>
              <a:rPr lang="de-AT" dirty="0" smtClean="0"/>
              <a:t/>
            </a:r>
            <a:br>
              <a:rPr lang="de-AT" dirty="0" smtClean="0"/>
            </a:br>
            <a:endParaRPr lang="de-AT" dirty="0" smtClean="0"/>
          </a:p>
          <a:p>
            <a:r>
              <a:rPr lang="de-AT" dirty="0" err="1" smtClean="0"/>
              <a:t>Enhancing</a:t>
            </a:r>
            <a:r>
              <a:rPr lang="de-AT" dirty="0" smtClean="0"/>
              <a:t> a </a:t>
            </a:r>
            <a:r>
              <a:rPr lang="de-AT" dirty="0" err="1" smtClean="0"/>
              <a:t>solidary</a:t>
            </a:r>
            <a:r>
              <a:rPr lang="de-AT" dirty="0" smtClean="0"/>
              <a:t> </a:t>
            </a:r>
            <a:r>
              <a:rPr lang="de-AT" dirty="0" err="1" smtClean="0"/>
              <a:t>way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acting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72054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 smtClean="0"/>
              <a:t>What</a:t>
            </a:r>
            <a:r>
              <a:rPr lang="de-AT" dirty="0" smtClean="0"/>
              <a:t> do </a:t>
            </a:r>
            <a:r>
              <a:rPr lang="de-AT" dirty="0" err="1" smtClean="0"/>
              <a:t>we</a:t>
            </a:r>
            <a:r>
              <a:rPr lang="de-AT" dirty="0" smtClean="0"/>
              <a:t> </a:t>
            </a:r>
            <a:r>
              <a:rPr lang="de-AT" dirty="0" err="1" smtClean="0"/>
              <a:t>ask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host </a:t>
            </a:r>
            <a:r>
              <a:rPr lang="de-AT" dirty="0" err="1" smtClean="0"/>
              <a:t>organisations</a:t>
            </a:r>
            <a:r>
              <a:rPr lang="de-AT" dirty="0"/>
              <a:t> </a:t>
            </a:r>
            <a:r>
              <a:rPr lang="de-AT" dirty="0" err="1" smtClean="0"/>
              <a:t>to</a:t>
            </a:r>
            <a:r>
              <a:rPr lang="de-AT" dirty="0" smtClean="0"/>
              <a:t> do?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err="1" smtClean="0"/>
              <a:t>Offer</a:t>
            </a:r>
            <a:r>
              <a:rPr lang="de-AT" dirty="0" smtClean="0"/>
              <a:t> a </a:t>
            </a:r>
            <a:r>
              <a:rPr lang="de-AT" dirty="0" err="1" smtClean="0"/>
              <a:t>workplace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a </a:t>
            </a:r>
            <a:r>
              <a:rPr lang="de-AT" dirty="0" err="1" smtClean="0"/>
              <a:t>contact</a:t>
            </a:r>
            <a:r>
              <a:rPr lang="de-AT" dirty="0" smtClean="0"/>
              <a:t> </a:t>
            </a:r>
            <a:r>
              <a:rPr lang="de-AT" dirty="0" err="1" smtClean="0"/>
              <a:t>person</a:t>
            </a:r>
            <a:r>
              <a:rPr lang="de-AT" dirty="0" smtClean="0"/>
              <a:t> </a:t>
            </a:r>
            <a:r>
              <a:rPr lang="de-AT" dirty="0" err="1" smtClean="0"/>
              <a:t>for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trainee</a:t>
            </a:r>
            <a:endParaRPr lang="de-AT" dirty="0" smtClean="0"/>
          </a:p>
          <a:p>
            <a:r>
              <a:rPr lang="de-AT" dirty="0" smtClean="0"/>
              <a:t>Help </a:t>
            </a:r>
            <a:r>
              <a:rPr lang="de-AT" dirty="0" err="1" smtClean="0"/>
              <a:t>to</a:t>
            </a:r>
            <a:r>
              <a:rPr lang="de-AT" dirty="0" smtClean="0"/>
              <a:t> </a:t>
            </a:r>
            <a:r>
              <a:rPr lang="de-AT" dirty="0" err="1" smtClean="0"/>
              <a:t>extend</a:t>
            </a:r>
            <a:r>
              <a:rPr lang="de-AT" dirty="0" smtClean="0"/>
              <a:t> </a:t>
            </a:r>
            <a:r>
              <a:rPr lang="de-AT" dirty="0" err="1" smtClean="0"/>
              <a:t>our</a:t>
            </a:r>
            <a:r>
              <a:rPr lang="de-AT" dirty="0" smtClean="0"/>
              <a:t> </a:t>
            </a:r>
            <a:r>
              <a:rPr lang="de-AT" dirty="0" err="1" smtClean="0"/>
              <a:t>network</a:t>
            </a:r>
            <a:endParaRPr lang="de-AT" dirty="0" smtClean="0"/>
          </a:p>
          <a:p>
            <a:r>
              <a:rPr lang="de-AT" dirty="0" smtClean="0"/>
              <a:t>Support </a:t>
            </a:r>
            <a:r>
              <a:rPr lang="de-AT" dirty="0" err="1" smtClean="0"/>
              <a:t>for</a:t>
            </a:r>
            <a:r>
              <a:rPr lang="de-AT" dirty="0" smtClean="0"/>
              <a:t> </a:t>
            </a:r>
            <a:r>
              <a:rPr lang="de-AT" dirty="0" err="1" smtClean="0"/>
              <a:t>completion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work</a:t>
            </a:r>
            <a:r>
              <a:rPr lang="de-AT" dirty="0" smtClean="0"/>
              <a:t> </a:t>
            </a:r>
            <a:r>
              <a:rPr lang="de-AT" dirty="0" err="1" smtClean="0"/>
              <a:t>assignments</a:t>
            </a:r>
            <a:r>
              <a:rPr lang="de-AT" dirty="0" smtClean="0"/>
              <a:t/>
            </a:r>
            <a:br>
              <a:rPr lang="de-AT" dirty="0" smtClean="0"/>
            </a:br>
            <a:endParaRPr lang="de-AT" dirty="0" smtClean="0"/>
          </a:p>
          <a:p>
            <a:r>
              <a:rPr lang="de-AT" sz="2800" dirty="0" err="1" smtClean="0"/>
              <a:t>No</a:t>
            </a:r>
            <a:r>
              <a:rPr lang="de-AT" sz="2800" dirty="0" smtClean="0"/>
              <a:t> </a:t>
            </a:r>
            <a:r>
              <a:rPr lang="de-AT" sz="2800" dirty="0" err="1" smtClean="0"/>
              <a:t>financial</a:t>
            </a:r>
            <a:r>
              <a:rPr lang="de-AT" sz="2800" dirty="0"/>
              <a:t> </a:t>
            </a:r>
            <a:r>
              <a:rPr lang="de-AT" sz="2800" dirty="0" err="1" smtClean="0"/>
              <a:t>obligations</a:t>
            </a:r>
            <a:r>
              <a:rPr lang="de-AT" sz="2800" dirty="0" smtClean="0"/>
              <a:t>!!</a:t>
            </a:r>
            <a:endParaRPr lang="de-AT" sz="2800" dirty="0"/>
          </a:p>
        </p:txBody>
      </p:sp>
    </p:spTree>
    <p:extLst>
      <p:ext uri="{BB962C8B-B14F-4D97-AF65-F5344CB8AC3E}">
        <p14:creationId xmlns:p14="http://schemas.microsoft.com/office/powerpoint/2010/main" val="33564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Work </a:t>
            </a:r>
            <a:r>
              <a:rPr lang="de-AT" dirty="0" err="1" smtClean="0"/>
              <a:t>placement</a:t>
            </a:r>
            <a:r>
              <a:rPr lang="de-AT" dirty="0" smtClean="0"/>
              <a:t> 2014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 smtClean="0"/>
          </a:p>
          <a:p>
            <a:r>
              <a:rPr lang="de-AT" dirty="0" smtClean="0"/>
              <a:t>12th </a:t>
            </a:r>
            <a:r>
              <a:rPr lang="de-AT" dirty="0" err="1" smtClean="0"/>
              <a:t>of</a:t>
            </a:r>
            <a:r>
              <a:rPr lang="de-AT" dirty="0" smtClean="0"/>
              <a:t> May – 6th </a:t>
            </a:r>
            <a:r>
              <a:rPr lang="de-AT" dirty="0" err="1" smtClean="0"/>
              <a:t>of</a:t>
            </a:r>
            <a:r>
              <a:rPr lang="de-AT" dirty="0" smtClean="0"/>
              <a:t> June</a:t>
            </a:r>
            <a:br>
              <a:rPr lang="de-AT" dirty="0" smtClean="0"/>
            </a:br>
            <a:endParaRPr lang="de-AT" dirty="0" smtClean="0"/>
          </a:p>
          <a:p>
            <a:r>
              <a:rPr lang="de-AT" dirty="0" smtClean="0"/>
              <a:t>6 different countries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625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K Wien">
  <a:themeElements>
    <a:clrScheme name="AK Wien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AK Wi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K Wien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AK Wien">
  <a:themeElements>
    <a:clrScheme name="AK Wien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AK Wi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K Wien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AK Wien">
  <a:themeElements>
    <a:clrScheme name="AK Wien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AK Wi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K Wien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AK Wien">
  <a:themeElements>
    <a:clrScheme name="AK Wien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AK Wi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K Wien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AK Wien">
  <a:themeElements>
    <a:clrScheme name="AK Wien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AK Wi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K Wien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AK Wien">
  <a:themeElements>
    <a:clrScheme name="AK Wien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AK Wi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K Wien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AK Wien">
  <a:themeElements>
    <a:clrScheme name="AK Wien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AK Wi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K Wien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K Wien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K Wien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979</Words>
  <Application>Microsoft Office PowerPoint</Application>
  <PresentationFormat>Bildschirmpräsentation (4:3)</PresentationFormat>
  <Paragraphs>101</Paragraphs>
  <Slides>15</Slides>
  <Notes>15</Notes>
  <HiddenSlides>0</HiddenSlides>
  <MMClips>0</MMClips>
  <ScaleCrop>false</ScaleCrop>
  <HeadingPairs>
    <vt:vector size="6" baseType="variant">
      <vt:variant>
        <vt:lpstr>Design</vt:lpstr>
      </vt:variant>
      <vt:variant>
        <vt:i4>7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AK Wien</vt:lpstr>
      <vt:lpstr>1_AK Wien</vt:lpstr>
      <vt:lpstr>2_AK Wien</vt:lpstr>
      <vt:lpstr>3_AK Wien</vt:lpstr>
      <vt:lpstr>4_AK Wien</vt:lpstr>
      <vt:lpstr>5_AK Wien</vt:lpstr>
      <vt:lpstr>7_AK Wien</vt:lpstr>
      <vt:lpstr>Microsoft PowerPoint 97-2003-Präsentation</vt:lpstr>
      <vt:lpstr>PowerPoint-Präsentation</vt:lpstr>
      <vt:lpstr>PowerPoint-Präsentation</vt:lpstr>
      <vt:lpstr>Major areas of work</vt:lpstr>
      <vt:lpstr>History</vt:lpstr>
      <vt:lpstr>PowerPoint-Präsentation</vt:lpstr>
      <vt:lpstr>Organisation</vt:lpstr>
      <vt:lpstr>Funding</vt:lpstr>
      <vt:lpstr>The Social Academy A training programme for workers´ representatives</vt:lpstr>
      <vt:lpstr>About the Training – Key Points</vt:lpstr>
      <vt:lpstr>Target group</vt:lpstr>
      <vt:lpstr>Work placement abroad</vt:lpstr>
      <vt:lpstr>Work placement - Educational objectives</vt:lpstr>
      <vt:lpstr>Work placement - Educational objectives</vt:lpstr>
      <vt:lpstr>What do we ask the host organisations to do?</vt:lpstr>
      <vt:lpstr>Work placement 2014</vt:lpstr>
    </vt:vector>
  </TitlesOfParts>
  <Company>AK-Wien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DAUMEN Brigitte</dc:creator>
  <cp:lastModifiedBy>DAUMEN Brigitte</cp:lastModifiedBy>
  <cp:revision>8</cp:revision>
  <cp:lastPrinted>2014-03-26T13:00:22Z</cp:lastPrinted>
  <dcterms:created xsi:type="dcterms:W3CDTF">2014-03-17T13:39:57Z</dcterms:created>
  <dcterms:modified xsi:type="dcterms:W3CDTF">2014-03-26T13:05:24Z</dcterms:modified>
</cp:coreProperties>
</file>