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>
      <p:cViewPr>
        <p:scale>
          <a:sx n="122" d="100"/>
          <a:sy n="122" d="100"/>
        </p:scale>
        <p:origin x="-13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1D6C3A-6E83-4B2B-A84A-2608E2319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8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B695D3F-59D2-452C-A33B-D38F768C8F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5087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84A1EF-41DB-47E4-9AA9-10E259B423A6}" type="slidenum">
              <a:rPr lang="lt-LT" altLang="lt-LT"/>
              <a:pPr eaLnBrk="1" hangingPunct="1"/>
              <a:t>1</a:t>
            </a:fld>
            <a:endParaRPr lang="lt-LT" alt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1"/>
          <p:cNvSpPr>
            <a:spLocks/>
          </p:cNvSpPr>
          <p:nvPr/>
        </p:nvSpPr>
        <p:spPr bwMode="auto">
          <a:xfrm>
            <a:off x="142875" y="925513"/>
            <a:ext cx="7200900" cy="4448175"/>
          </a:xfrm>
          <a:custGeom>
            <a:avLst/>
            <a:gdLst>
              <a:gd name="T0" fmla="*/ 0 w 1684"/>
              <a:gd name="T1" fmla="*/ 3176719 h 1158"/>
              <a:gd name="T2" fmla="*/ 17104 w 1684"/>
              <a:gd name="T3" fmla="*/ 3303481 h 1158"/>
              <a:gd name="T4" fmla="*/ 55589 w 1684"/>
              <a:gd name="T5" fmla="*/ 3422560 h 1158"/>
              <a:gd name="T6" fmla="*/ 115454 w 1684"/>
              <a:gd name="T7" fmla="*/ 3526273 h 1158"/>
              <a:gd name="T8" fmla="*/ 200975 w 1684"/>
              <a:gd name="T9" fmla="*/ 3622305 h 1158"/>
              <a:gd name="T10" fmla="*/ 299325 w 1684"/>
              <a:gd name="T11" fmla="*/ 3695289 h 1158"/>
              <a:gd name="T12" fmla="*/ 410503 w 1684"/>
              <a:gd name="T13" fmla="*/ 3752908 h 1158"/>
              <a:gd name="T14" fmla="*/ 538785 w 1684"/>
              <a:gd name="T15" fmla="*/ 3787479 h 1158"/>
              <a:gd name="T16" fmla="*/ 671343 w 1684"/>
              <a:gd name="T17" fmla="*/ 3802844 h 1158"/>
              <a:gd name="T18" fmla="*/ 6529557 w 1684"/>
              <a:gd name="T19" fmla="*/ 4448175 h 1158"/>
              <a:gd name="T20" fmla="*/ 6666391 w 1684"/>
              <a:gd name="T21" fmla="*/ 4436651 h 1158"/>
              <a:gd name="T22" fmla="*/ 6794673 w 1684"/>
              <a:gd name="T23" fmla="*/ 4398239 h 1158"/>
              <a:gd name="T24" fmla="*/ 6905851 w 1684"/>
              <a:gd name="T25" fmla="*/ 4340620 h 1158"/>
              <a:gd name="T26" fmla="*/ 7004201 w 1684"/>
              <a:gd name="T27" fmla="*/ 4267636 h 1158"/>
              <a:gd name="T28" fmla="*/ 7089722 w 1684"/>
              <a:gd name="T29" fmla="*/ 4175446 h 1158"/>
              <a:gd name="T30" fmla="*/ 7149587 w 1684"/>
              <a:gd name="T31" fmla="*/ 4067891 h 1158"/>
              <a:gd name="T32" fmla="*/ 7188072 w 1684"/>
              <a:gd name="T33" fmla="*/ 3948812 h 1158"/>
              <a:gd name="T34" fmla="*/ 7200900 w 1684"/>
              <a:gd name="T35" fmla="*/ 3825891 h 1158"/>
              <a:gd name="T36" fmla="*/ 7038409 w 1684"/>
              <a:gd name="T37" fmla="*/ 618442 h 1158"/>
              <a:gd name="T38" fmla="*/ 7025581 w 1684"/>
              <a:gd name="T39" fmla="*/ 495522 h 1158"/>
              <a:gd name="T40" fmla="*/ 6982820 w 1684"/>
              <a:gd name="T41" fmla="*/ 380284 h 1158"/>
              <a:gd name="T42" fmla="*/ 6927232 w 1684"/>
              <a:gd name="T43" fmla="*/ 276570 h 1158"/>
              <a:gd name="T44" fmla="*/ 6841710 w 1684"/>
              <a:gd name="T45" fmla="*/ 180539 h 1158"/>
              <a:gd name="T46" fmla="*/ 6743361 w 1684"/>
              <a:gd name="T47" fmla="*/ 107555 h 1158"/>
              <a:gd name="T48" fmla="*/ 6632183 w 1684"/>
              <a:gd name="T49" fmla="*/ 49936 h 1158"/>
              <a:gd name="T50" fmla="*/ 6503901 w 1684"/>
              <a:gd name="T51" fmla="*/ 15365 h 1158"/>
              <a:gd name="T52" fmla="*/ 6367067 w 1684"/>
              <a:gd name="T53" fmla="*/ 0 h 1158"/>
              <a:gd name="T54" fmla="*/ 889422 w 1684"/>
              <a:gd name="T55" fmla="*/ 99873 h 1158"/>
              <a:gd name="T56" fmla="*/ 756864 w 1684"/>
              <a:gd name="T57" fmla="*/ 111396 h 1158"/>
              <a:gd name="T58" fmla="*/ 628582 w 1684"/>
              <a:gd name="T59" fmla="*/ 145968 h 1158"/>
              <a:gd name="T60" fmla="*/ 513128 w 1684"/>
              <a:gd name="T61" fmla="*/ 203587 h 1158"/>
              <a:gd name="T62" fmla="*/ 414779 w 1684"/>
              <a:gd name="T63" fmla="*/ 280412 h 1158"/>
              <a:gd name="T64" fmla="*/ 333533 w 1684"/>
              <a:gd name="T65" fmla="*/ 372602 h 1158"/>
              <a:gd name="T66" fmla="*/ 273668 w 1684"/>
              <a:gd name="T67" fmla="*/ 480157 h 1158"/>
              <a:gd name="T68" fmla="*/ 235184 w 1684"/>
              <a:gd name="T69" fmla="*/ 595395 h 1158"/>
              <a:gd name="T70" fmla="*/ 218080 w 1684"/>
              <a:gd name="T71" fmla="*/ 718315 h 1158"/>
              <a:gd name="T72" fmla="*/ 0 w 1684"/>
              <a:gd name="T73" fmla="*/ 3176719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9525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54"/>
          <p:cNvSpPr>
            <a:spLocks/>
          </p:cNvSpPr>
          <p:nvPr/>
        </p:nvSpPr>
        <p:spPr bwMode="auto">
          <a:xfrm rot="2880264">
            <a:off x="6019006" y="3364707"/>
            <a:ext cx="2720975" cy="3097212"/>
          </a:xfrm>
          <a:custGeom>
            <a:avLst/>
            <a:gdLst>
              <a:gd name="T0" fmla="*/ 934921 w 10262"/>
              <a:gd name="T1" fmla="*/ 1895495 h 11683"/>
              <a:gd name="T2" fmla="*/ 644316 w 10262"/>
              <a:gd name="T3" fmla="*/ 2217066 h 11683"/>
              <a:gd name="T4" fmla="*/ 342044 w 10262"/>
              <a:gd name="T5" fmla="*/ 2405290 h 11683"/>
              <a:gd name="T6" fmla="*/ 80075 w 10262"/>
              <a:gd name="T7" fmla="*/ 2369766 h 11683"/>
              <a:gd name="T8" fmla="*/ 5568 w 10262"/>
              <a:gd name="T9" fmla="*/ 2270087 h 11683"/>
              <a:gd name="T10" fmla="*/ 16174 w 10262"/>
              <a:gd name="T11" fmla="*/ 2121364 h 11683"/>
              <a:gd name="T12" fmla="*/ 116931 w 10262"/>
              <a:gd name="T13" fmla="*/ 1966278 h 11683"/>
              <a:gd name="T14" fmla="*/ 290870 w 10262"/>
              <a:gd name="T15" fmla="*/ 1857850 h 11683"/>
              <a:gd name="T16" fmla="*/ 656513 w 10262"/>
              <a:gd name="T17" fmla="*/ 1779909 h 11683"/>
              <a:gd name="T18" fmla="*/ 1213594 w 10262"/>
              <a:gd name="T19" fmla="*/ 1578960 h 11683"/>
              <a:gd name="T20" fmla="*/ 849012 w 10262"/>
              <a:gd name="T21" fmla="*/ 1353887 h 11683"/>
              <a:gd name="T22" fmla="*/ 336476 w 10262"/>
              <a:gd name="T23" fmla="*/ 1235916 h 11683"/>
              <a:gd name="T24" fmla="*/ 130189 w 10262"/>
              <a:gd name="T25" fmla="*/ 1130934 h 11683"/>
              <a:gd name="T26" fmla="*/ 24659 w 10262"/>
              <a:gd name="T27" fmla="*/ 989899 h 11683"/>
              <a:gd name="T28" fmla="*/ 1591 w 10262"/>
              <a:gd name="T29" fmla="*/ 823679 h 11683"/>
              <a:gd name="T30" fmla="*/ 49583 w 10262"/>
              <a:gd name="T31" fmla="*/ 729302 h 11683"/>
              <a:gd name="T32" fmla="*/ 294847 w 10262"/>
              <a:gd name="T33" fmla="*/ 663556 h 11683"/>
              <a:gd name="T34" fmla="*/ 593407 w 10262"/>
              <a:gd name="T35" fmla="*/ 810954 h 11683"/>
              <a:gd name="T36" fmla="*/ 903103 w 10262"/>
              <a:gd name="T37" fmla="*/ 1154794 h 11683"/>
              <a:gd name="T38" fmla="*/ 1324692 w 10262"/>
              <a:gd name="T39" fmla="*/ 1443227 h 11683"/>
              <a:gd name="T40" fmla="*/ 1272988 w 10262"/>
              <a:gd name="T41" fmla="*/ 1018265 h 11683"/>
              <a:gd name="T42" fmla="*/ 1112307 w 10262"/>
              <a:gd name="T43" fmla="*/ 420455 h 11683"/>
              <a:gd name="T44" fmla="*/ 1121587 w 10262"/>
              <a:gd name="T45" fmla="*/ 231966 h 11683"/>
              <a:gd name="T46" fmla="*/ 1221814 w 10262"/>
              <a:gd name="T47" fmla="*/ 68397 h 11683"/>
              <a:gd name="T48" fmla="*/ 1337419 w 10262"/>
              <a:gd name="T49" fmla="*/ 1591 h 11683"/>
              <a:gd name="T50" fmla="*/ 1471320 w 10262"/>
              <a:gd name="T51" fmla="*/ 33668 h 11683"/>
              <a:gd name="T52" fmla="*/ 1582419 w 10262"/>
              <a:gd name="T53" fmla="*/ 164365 h 11683"/>
              <a:gd name="T54" fmla="*/ 1627229 w 10262"/>
              <a:gd name="T55" fmla="*/ 358951 h 11683"/>
              <a:gd name="T56" fmla="*/ 1501282 w 10262"/>
              <a:gd name="T57" fmla="*/ 837729 h 11683"/>
              <a:gd name="T58" fmla="*/ 1406889 w 10262"/>
              <a:gd name="T59" fmla="*/ 1305638 h 11683"/>
              <a:gd name="T60" fmla="*/ 1670448 w 10262"/>
              <a:gd name="T61" fmla="*/ 1294769 h 11683"/>
              <a:gd name="T62" fmla="*/ 2063402 w 10262"/>
              <a:gd name="T63" fmla="*/ 882002 h 11683"/>
              <a:gd name="T64" fmla="*/ 2369916 w 10262"/>
              <a:gd name="T65" fmla="*/ 679727 h 11683"/>
              <a:gd name="T66" fmla="*/ 2622339 w 10262"/>
              <a:gd name="T67" fmla="*/ 705707 h 11683"/>
              <a:gd name="T68" fmla="*/ 2703475 w 10262"/>
              <a:gd name="T69" fmla="*/ 790276 h 11683"/>
              <a:gd name="T70" fmla="*/ 2716998 w 10262"/>
              <a:gd name="T71" fmla="*/ 924683 h 11683"/>
              <a:gd name="T72" fmla="*/ 2639574 w 10262"/>
              <a:gd name="T73" fmla="*/ 1078709 h 11683"/>
              <a:gd name="T74" fmla="*/ 2474915 w 10262"/>
              <a:gd name="T75" fmla="*/ 1204103 h 11683"/>
              <a:gd name="T76" fmla="*/ 2240522 w 10262"/>
              <a:gd name="T77" fmla="*/ 1269849 h 11683"/>
              <a:gd name="T78" fmla="*/ 1670448 w 10262"/>
              <a:gd name="T79" fmla="*/ 1429707 h 11683"/>
              <a:gd name="T80" fmla="*/ 1712342 w 10262"/>
              <a:gd name="T81" fmla="*/ 1671747 h 11683"/>
              <a:gd name="T82" fmla="*/ 2268098 w 10262"/>
              <a:gd name="T83" fmla="*/ 1817289 h 11683"/>
              <a:gd name="T84" fmla="*/ 2513892 w 10262"/>
              <a:gd name="T85" fmla="*/ 1900002 h 11683"/>
              <a:gd name="T86" fmla="*/ 2659725 w 10262"/>
              <a:gd name="T87" fmla="*/ 2028047 h 11683"/>
              <a:gd name="T88" fmla="*/ 2719119 w 10262"/>
              <a:gd name="T89" fmla="*/ 2198509 h 11683"/>
              <a:gd name="T90" fmla="*/ 2697111 w 10262"/>
              <a:gd name="T91" fmla="*/ 2318866 h 11683"/>
              <a:gd name="T92" fmla="*/ 2562150 w 10262"/>
              <a:gd name="T93" fmla="*/ 2408736 h 11683"/>
              <a:gd name="T94" fmla="*/ 2316886 w 10262"/>
              <a:gd name="T95" fmla="*/ 2393360 h 11683"/>
              <a:gd name="T96" fmla="*/ 2008515 w 10262"/>
              <a:gd name="T97" fmla="*/ 2140186 h 11683"/>
              <a:gd name="T98" fmla="*/ 1683441 w 10262"/>
              <a:gd name="T99" fmla="*/ 1802708 h 11683"/>
              <a:gd name="T100" fmla="*/ 1405298 w 10262"/>
              <a:gd name="T101" fmla="*/ 1768510 h 11683"/>
              <a:gd name="T102" fmla="*/ 1497040 w 10262"/>
              <a:gd name="T103" fmla="*/ 2229526 h 11683"/>
              <a:gd name="T104" fmla="*/ 1622987 w 10262"/>
              <a:gd name="T105" fmla="*/ 2738261 h 11683"/>
              <a:gd name="T106" fmla="*/ 1582949 w 10262"/>
              <a:gd name="T107" fmla="*/ 2920653 h 11683"/>
              <a:gd name="T108" fmla="*/ 1472911 w 10262"/>
              <a:gd name="T109" fmla="*/ 3055591 h 11683"/>
              <a:gd name="T110" fmla="*/ 1350942 w 10262"/>
              <a:gd name="T111" fmla="*/ 3096947 h 11683"/>
              <a:gd name="T112" fmla="*/ 1226056 w 10262"/>
              <a:gd name="T113" fmla="*/ 3035708 h 11683"/>
              <a:gd name="T114" fmla="*/ 1124504 w 10262"/>
              <a:gd name="T115" fmla="*/ 2882743 h 11683"/>
              <a:gd name="T116" fmla="*/ 1099314 w 10262"/>
              <a:gd name="T117" fmla="*/ 2692928 h 11683"/>
              <a:gd name="T118" fmla="*/ 1249655 w 10262"/>
              <a:gd name="T119" fmla="*/ 2145753 h 11683"/>
              <a:gd name="T120" fmla="*/ 1322836 w 10262"/>
              <a:gd name="T121" fmla="*/ 1689509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cmpd="sng">
                <a:solidFill>
                  <a:schemeClr val="hlink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519238"/>
            <a:ext cx="6983412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24213"/>
            <a:ext cx="4498975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5B6FA9-B6D1-46A3-93FE-0FE3E1796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96632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49F1-1274-4F8C-AE02-4B2EF351FB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3773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0500" y="260350"/>
            <a:ext cx="2027238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5930900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678C-9496-4B4D-BB7D-6F19E38D1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36060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7700" y="1484313"/>
            <a:ext cx="7740650" cy="424973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F869-D13B-4B93-9101-AC7A7059A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67184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47700" y="1484313"/>
            <a:ext cx="7740650" cy="424973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D7B80-DD18-4C06-8258-50D8CE31A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77802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47700" y="1484313"/>
            <a:ext cx="3794125" cy="424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3794125" cy="424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F76BF-F272-4EE8-ACFD-9C8B1A0B8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474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113D0-7C05-4AB5-B479-006D2243C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83379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73BF-64E5-481D-A33F-5801635A6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9385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484313"/>
            <a:ext cx="3794125" cy="424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3794125" cy="424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F007-F211-49C8-AB7F-5EE27E843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446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13862-1F9F-43B9-8B8F-E2D823D4E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25903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7B913-A87C-4DA2-ACF5-D3EB5357C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6147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7039-1C45-433D-903C-53016D11A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79658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D3E9-290B-428F-8AB9-9E2002437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02315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07A9-780C-494D-8D92-CC958D746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51060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90"/>
          <p:cNvSpPr>
            <a:spLocks/>
          </p:cNvSpPr>
          <p:nvPr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3779865 h 1158"/>
              <a:gd name="T2" fmla="*/ 20355 w 1684"/>
              <a:gd name="T3" fmla="*/ 3930694 h 1158"/>
              <a:gd name="T4" fmla="*/ 66153 w 1684"/>
              <a:gd name="T5" fmla="*/ 4072382 h 1158"/>
              <a:gd name="T6" fmla="*/ 137394 w 1684"/>
              <a:gd name="T7" fmla="*/ 4195787 h 1158"/>
              <a:gd name="T8" fmla="*/ 239168 w 1684"/>
              <a:gd name="T9" fmla="*/ 4310052 h 1158"/>
              <a:gd name="T10" fmla="*/ 356207 w 1684"/>
              <a:gd name="T11" fmla="*/ 4396892 h 1158"/>
              <a:gd name="T12" fmla="*/ 488513 w 1684"/>
              <a:gd name="T13" fmla="*/ 4465451 h 1158"/>
              <a:gd name="T14" fmla="*/ 641173 w 1684"/>
              <a:gd name="T15" fmla="*/ 4506586 h 1158"/>
              <a:gd name="T16" fmla="*/ 798922 w 1684"/>
              <a:gd name="T17" fmla="*/ 4524869 h 1158"/>
              <a:gd name="T18" fmla="*/ 7770403 w 1684"/>
              <a:gd name="T19" fmla="*/ 5292725 h 1158"/>
              <a:gd name="T20" fmla="*/ 7933241 w 1684"/>
              <a:gd name="T21" fmla="*/ 5279013 h 1158"/>
              <a:gd name="T22" fmla="*/ 8085901 w 1684"/>
              <a:gd name="T23" fmla="*/ 5233308 h 1158"/>
              <a:gd name="T24" fmla="*/ 8218207 w 1684"/>
              <a:gd name="T25" fmla="*/ 5164749 h 1158"/>
              <a:gd name="T26" fmla="*/ 8335246 w 1684"/>
              <a:gd name="T27" fmla="*/ 5077908 h 1158"/>
              <a:gd name="T28" fmla="*/ 8437020 w 1684"/>
              <a:gd name="T29" fmla="*/ 4968214 h 1158"/>
              <a:gd name="T30" fmla="*/ 8508261 w 1684"/>
              <a:gd name="T31" fmla="*/ 4840238 h 1158"/>
              <a:gd name="T32" fmla="*/ 8554059 w 1684"/>
              <a:gd name="T33" fmla="*/ 4698550 h 1158"/>
              <a:gd name="T34" fmla="*/ 8569325 w 1684"/>
              <a:gd name="T35" fmla="*/ 4552292 h 1158"/>
              <a:gd name="T36" fmla="*/ 8375955 w 1684"/>
              <a:gd name="T37" fmla="*/ 735862 h 1158"/>
              <a:gd name="T38" fmla="*/ 8360689 w 1684"/>
              <a:gd name="T39" fmla="*/ 589604 h 1158"/>
              <a:gd name="T40" fmla="*/ 8309803 w 1684"/>
              <a:gd name="T41" fmla="*/ 452487 h 1158"/>
              <a:gd name="T42" fmla="*/ 8243650 w 1684"/>
              <a:gd name="T43" fmla="*/ 329081 h 1158"/>
              <a:gd name="T44" fmla="*/ 8141876 w 1684"/>
              <a:gd name="T45" fmla="*/ 214817 h 1158"/>
              <a:gd name="T46" fmla="*/ 8024837 w 1684"/>
              <a:gd name="T47" fmla="*/ 127976 h 1158"/>
              <a:gd name="T48" fmla="*/ 7892532 w 1684"/>
              <a:gd name="T49" fmla="*/ 59417 h 1158"/>
              <a:gd name="T50" fmla="*/ 7739871 w 1684"/>
              <a:gd name="T51" fmla="*/ 18282 h 1158"/>
              <a:gd name="T52" fmla="*/ 7577034 w 1684"/>
              <a:gd name="T53" fmla="*/ 0 h 1158"/>
              <a:gd name="T54" fmla="*/ 1058444 w 1684"/>
              <a:gd name="T55" fmla="*/ 118835 h 1158"/>
              <a:gd name="T56" fmla="*/ 900695 w 1684"/>
              <a:gd name="T57" fmla="*/ 132547 h 1158"/>
              <a:gd name="T58" fmla="*/ 748035 w 1684"/>
              <a:gd name="T59" fmla="*/ 173682 h 1158"/>
              <a:gd name="T60" fmla="*/ 610641 w 1684"/>
              <a:gd name="T61" fmla="*/ 242240 h 1158"/>
              <a:gd name="T62" fmla="*/ 493601 w 1684"/>
              <a:gd name="T63" fmla="*/ 333652 h 1158"/>
              <a:gd name="T64" fmla="*/ 396916 w 1684"/>
              <a:gd name="T65" fmla="*/ 443346 h 1158"/>
              <a:gd name="T66" fmla="*/ 325675 w 1684"/>
              <a:gd name="T67" fmla="*/ 571322 h 1158"/>
              <a:gd name="T68" fmla="*/ 279877 w 1684"/>
              <a:gd name="T69" fmla="*/ 708439 h 1158"/>
              <a:gd name="T70" fmla="*/ 259522 w 1684"/>
              <a:gd name="T71" fmla="*/ 854697 h 1158"/>
              <a:gd name="T72" fmla="*/ 0 w 1684"/>
              <a:gd name="T73" fmla="*/ 3779865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110538" cy="792163"/>
          </a:xfrm>
          <a:prstGeom prst="roundRect">
            <a:avLst>
              <a:gd name="adj" fmla="val 3246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308725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D0AFF86-01C9-4DAF-B62F-EFB9B9045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112"/>
          <p:cNvSpPr>
            <a:spLocks/>
          </p:cNvSpPr>
          <p:nvPr/>
        </p:nvSpPr>
        <p:spPr bwMode="auto">
          <a:xfrm rot="2880264">
            <a:off x="8026400" y="5262563"/>
            <a:ext cx="1012825" cy="1152525"/>
          </a:xfrm>
          <a:custGeom>
            <a:avLst/>
            <a:gdLst>
              <a:gd name="T0" fmla="*/ 348004 w 10262"/>
              <a:gd name="T1" fmla="*/ 705346 h 11683"/>
              <a:gd name="T2" fmla="*/ 239833 w 10262"/>
              <a:gd name="T3" fmla="*/ 825008 h 11683"/>
              <a:gd name="T4" fmla="*/ 127319 w 10262"/>
              <a:gd name="T5" fmla="*/ 895049 h 11683"/>
              <a:gd name="T6" fmla="*/ 29806 w 10262"/>
              <a:gd name="T7" fmla="*/ 881830 h 11683"/>
              <a:gd name="T8" fmla="*/ 2073 w 10262"/>
              <a:gd name="T9" fmla="*/ 844738 h 11683"/>
              <a:gd name="T10" fmla="*/ 6020 w 10262"/>
              <a:gd name="T11" fmla="*/ 789395 h 11683"/>
              <a:gd name="T12" fmla="*/ 43525 w 10262"/>
              <a:gd name="T13" fmla="*/ 731685 h 11683"/>
              <a:gd name="T14" fmla="*/ 108270 w 10262"/>
              <a:gd name="T15" fmla="*/ 691337 h 11683"/>
              <a:gd name="T16" fmla="*/ 244373 w 10262"/>
              <a:gd name="T17" fmla="*/ 662334 h 11683"/>
              <a:gd name="T18" fmla="*/ 451735 w 10262"/>
              <a:gd name="T19" fmla="*/ 587558 h 11683"/>
              <a:gd name="T20" fmla="*/ 316027 w 10262"/>
              <a:gd name="T21" fmla="*/ 503804 h 11683"/>
              <a:gd name="T22" fmla="*/ 125246 w 10262"/>
              <a:gd name="T23" fmla="*/ 459905 h 11683"/>
              <a:gd name="T24" fmla="*/ 48460 w 10262"/>
              <a:gd name="T25" fmla="*/ 420840 h 11683"/>
              <a:gd name="T26" fmla="*/ 9179 w 10262"/>
              <a:gd name="T27" fmla="*/ 368358 h 11683"/>
              <a:gd name="T28" fmla="*/ 592 w 10262"/>
              <a:gd name="T29" fmla="*/ 306505 h 11683"/>
              <a:gd name="T30" fmla="*/ 18456 w 10262"/>
              <a:gd name="T31" fmla="*/ 271385 h 11683"/>
              <a:gd name="T32" fmla="*/ 109751 w 10262"/>
              <a:gd name="T33" fmla="*/ 246920 h 11683"/>
              <a:gd name="T34" fmla="*/ 220883 w 10262"/>
              <a:gd name="T35" fmla="*/ 301770 h 11683"/>
              <a:gd name="T36" fmla="*/ 336161 w 10262"/>
              <a:gd name="T37" fmla="*/ 429718 h 11683"/>
              <a:gd name="T38" fmla="*/ 493088 w 10262"/>
              <a:gd name="T39" fmla="*/ 537049 h 11683"/>
              <a:gd name="T40" fmla="*/ 473843 w 10262"/>
              <a:gd name="T41" fmla="*/ 378914 h 11683"/>
              <a:gd name="T42" fmla="*/ 414032 w 10262"/>
              <a:gd name="T43" fmla="*/ 156458 h 11683"/>
              <a:gd name="T44" fmla="*/ 417487 w 10262"/>
              <a:gd name="T45" fmla="*/ 86319 h 11683"/>
              <a:gd name="T46" fmla="*/ 454794 w 10262"/>
              <a:gd name="T47" fmla="*/ 25452 h 11683"/>
              <a:gd name="T48" fmla="*/ 497826 w 10262"/>
              <a:gd name="T49" fmla="*/ 592 h 11683"/>
              <a:gd name="T50" fmla="*/ 547668 w 10262"/>
              <a:gd name="T51" fmla="*/ 12529 h 11683"/>
              <a:gd name="T52" fmla="*/ 589022 w 10262"/>
              <a:gd name="T53" fmla="*/ 61163 h 11683"/>
              <a:gd name="T54" fmla="*/ 605701 w 10262"/>
              <a:gd name="T55" fmla="*/ 133572 h 11683"/>
              <a:gd name="T56" fmla="*/ 558820 w 10262"/>
              <a:gd name="T57" fmla="*/ 311733 h 11683"/>
              <a:gd name="T58" fmla="*/ 523684 w 10262"/>
              <a:gd name="T59" fmla="*/ 485850 h 11683"/>
              <a:gd name="T60" fmla="*/ 621789 w 10262"/>
              <a:gd name="T61" fmla="*/ 481805 h 11683"/>
              <a:gd name="T62" fmla="*/ 768057 w 10262"/>
              <a:gd name="T63" fmla="*/ 328208 h 11683"/>
              <a:gd name="T64" fmla="*/ 882151 w 10262"/>
              <a:gd name="T65" fmla="*/ 252938 h 11683"/>
              <a:gd name="T66" fmla="*/ 976110 w 10262"/>
              <a:gd name="T67" fmla="*/ 262606 h 11683"/>
              <a:gd name="T68" fmla="*/ 1006311 w 10262"/>
              <a:gd name="T69" fmla="*/ 294075 h 11683"/>
              <a:gd name="T70" fmla="*/ 1011345 w 10262"/>
              <a:gd name="T71" fmla="*/ 344090 h 11683"/>
              <a:gd name="T72" fmla="*/ 982525 w 10262"/>
              <a:gd name="T73" fmla="*/ 401406 h 11683"/>
              <a:gd name="T74" fmla="*/ 921235 w 10262"/>
              <a:gd name="T75" fmla="*/ 448067 h 11683"/>
              <a:gd name="T76" fmla="*/ 833987 w 10262"/>
              <a:gd name="T77" fmla="*/ 472532 h 11683"/>
              <a:gd name="T78" fmla="*/ 621789 w 10262"/>
              <a:gd name="T79" fmla="*/ 532018 h 11683"/>
              <a:gd name="T80" fmla="*/ 637383 w 10262"/>
              <a:gd name="T81" fmla="*/ 622085 h 11683"/>
              <a:gd name="T82" fmla="*/ 844251 w 10262"/>
              <a:gd name="T83" fmla="*/ 676244 h 11683"/>
              <a:gd name="T84" fmla="*/ 935743 w 10262"/>
              <a:gd name="T85" fmla="*/ 707023 h 11683"/>
              <a:gd name="T86" fmla="*/ 990026 w 10262"/>
              <a:gd name="T87" fmla="*/ 754671 h 11683"/>
              <a:gd name="T88" fmla="*/ 1012134 w 10262"/>
              <a:gd name="T89" fmla="*/ 818102 h 11683"/>
              <a:gd name="T90" fmla="*/ 1003942 w 10262"/>
              <a:gd name="T91" fmla="*/ 862889 h 11683"/>
              <a:gd name="T92" fmla="*/ 953706 w 10262"/>
              <a:gd name="T93" fmla="*/ 896332 h 11683"/>
              <a:gd name="T94" fmla="*/ 862411 w 10262"/>
              <a:gd name="T95" fmla="*/ 890610 h 11683"/>
              <a:gd name="T96" fmla="*/ 747627 w 10262"/>
              <a:gd name="T97" fmla="*/ 796399 h 11683"/>
              <a:gd name="T98" fmla="*/ 626625 w 10262"/>
              <a:gd name="T99" fmla="*/ 670818 h 11683"/>
              <a:gd name="T100" fmla="*/ 523092 w 10262"/>
              <a:gd name="T101" fmla="*/ 658092 h 11683"/>
              <a:gd name="T102" fmla="*/ 557241 w 10262"/>
              <a:gd name="T103" fmla="*/ 829644 h 11683"/>
              <a:gd name="T104" fmla="*/ 604122 w 10262"/>
              <a:gd name="T105" fmla="*/ 1018953 h 11683"/>
              <a:gd name="T106" fmla="*/ 589219 w 10262"/>
              <a:gd name="T107" fmla="*/ 1086824 h 11683"/>
              <a:gd name="T108" fmla="*/ 548260 w 10262"/>
              <a:gd name="T109" fmla="*/ 1137037 h 11683"/>
              <a:gd name="T110" fmla="*/ 502859 w 10262"/>
              <a:gd name="T111" fmla="*/ 1152426 h 11683"/>
              <a:gd name="T112" fmla="*/ 456373 w 10262"/>
              <a:gd name="T113" fmla="*/ 1129638 h 11683"/>
              <a:gd name="T114" fmla="*/ 418572 w 10262"/>
              <a:gd name="T115" fmla="*/ 1072717 h 11683"/>
              <a:gd name="T116" fmla="*/ 409196 w 10262"/>
              <a:gd name="T117" fmla="*/ 1002084 h 11683"/>
              <a:gd name="T118" fmla="*/ 465157 w 10262"/>
              <a:gd name="T119" fmla="*/ 798471 h 11683"/>
              <a:gd name="T120" fmla="*/ 492398 w 10262"/>
              <a:gd name="T121" fmla="*/ 628695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84313"/>
            <a:ext cx="7740650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7504" y="1484784"/>
            <a:ext cx="6048376" cy="362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>
              <a:defRPr/>
            </a:pPr>
            <a:r>
              <a:rPr lang="lt-LT" altLang="lt-L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LPSK Moterų Centro  </a:t>
            </a:r>
          </a:p>
          <a:p>
            <a:pPr algn="ctr">
              <a:defRPr/>
            </a:pPr>
            <a:r>
              <a:rPr lang="lt-LT" altLang="lt-L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2015 metų </a:t>
            </a:r>
          </a:p>
          <a:p>
            <a:pPr algn="ctr">
              <a:defRPr/>
            </a:pPr>
            <a:r>
              <a:rPr lang="lt-LT" altLang="lt-L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br>
              <a:rPr lang="lt-LT" altLang="lt-L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ATASKAITA</a:t>
            </a:r>
          </a:p>
          <a:p>
            <a:pPr algn="ctr">
              <a:defRPr/>
            </a:pP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Parengė N. Latauskienė</a:t>
            </a:r>
          </a:p>
          <a:p>
            <a:pPr algn="ctr">
              <a:defRPr/>
            </a:pP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D. Atmanavičienė</a:t>
            </a:r>
            <a:endParaRPr lang="fr-FR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490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57200" y="296178"/>
            <a:ext cx="8110538" cy="72050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RENGINI</a:t>
            </a:r>
            <a:r>
              <a:rPr lang="lt-L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Ų ORGANIZAVIMAS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288" y="1268413"/>
            <a:ext cx="4038600" cy="4525962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lt-LT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Akcija, naudojant eilę priemonių, įgyvendina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buFont typeface="Arial" charset="0"/>
              <a:buNone/>
            </a:pPr>
            <a:r>
              <a:rPr lang="en-US" alt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alt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mų</a:t>
            </a:r>
            <a:r>
              <a:rPr lang="lt-LT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drauge su NVO </a:t>
            </a:r>
          </a:p>
          <a:p>
            <a:pPr>
              <a:buFont typeface="Arial" charset="0"/>
              <a:buNone/>
            </a:pPr>
            <a:r>
              <a:rPr lang="lt-LT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„16 DIENŲ PRIEŠ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SMURTĄ“ </a:t>
            </a:r>
            <a:endParaRPr lang="en-US" altLang="lt-L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None/>
            </a:pPr>
            <a:r>
              <a:rPr lang="en-US" alt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alt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(lapkričio mėn.);</a:t>
            </a:r>
          </a:p>
          <a:p>
            <a:pPr>
              <a:buFont typeface="Arial" charset="0"/>
              <a:buNone/>
            </a:pPr>
            <a:endParaRPr lang="lt-LT" altLang="lt-LT" sz="2400" dirty="0" smtClean="0"/>
          </a:p>
        </p:txBody>
      </p:sp>
      <p:pic>
        <p:nvPicPr>
          <p:cNvPr id="22532" name="Picture 2" descr="http://www.socmin.lt/images/8603/p14205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125538"/>
            <a:ext cx="399415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 descr="http://img2.diena.lt/sites/default/files/styles/940x000/public/sites/default/files/test/652__952e188644f98.jpg?itok=tzXp2z5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00500"/>
            <a:ext cx="429101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0" descr="Vaizdo rezultatas pagal užklausą „„16 DIENŲ PRIEŠ SMURTĄ“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05263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4245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57200" y="296178"/>
            <a:ext cx="8110538" cy="72050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RENGINI</a:t>
            </a:r>
            <a:r>
              <a:rPr lang="lt-L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Ų ORGANIZAVIMAS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4244975" cy="4525963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5</a:t>
            </a:r>
            <a:r>
              <a:rPr lang="lt-LT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Seminaras “Naujas </a:t>
            </a:r>
            <a:r>
              <a:rPr lang="lt-LT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linis</a:t>
            </a:r>
            <a:r>
              <a:rPr lang="lt-LT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modelis Lietuvoje. Profesinių sąjungų moterų organizacijų vaidmuo” (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lapkričio mėn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štonas</a:t>
            </a:r>
            <a:r>
              <a:rPr lang="lt-LT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lt-LT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Planuojamas renginys š. m. gruodžio 11 d. “Sužinokime,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P</a:t>
            </a:r>
            <a:r>
              <a:rPr lang="lt-L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asikalbėkime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P</a:t>
            </a:r>
            <a:r>
              <a:rPr lang="lt-L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abūkime</a:t>
            </a: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kartu 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t-L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t-LT" dirty="0" smtClean="0"/>
              <a:t>Nuotrauka iš Birštono</a:t>
            </a:r>
          </a:p>
        </p:txBody>
      </p:sp>
    </p:spTree>
    <p:extLst>
      <p:ext uri="{BB962C8B-B14F-4D97-AF65-F5344CB8AC3E}">
        <p14:creationId xmlns:p14="http://schemas.microsoft.com/office/powerpoint/2010/main" val="33025957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596" y="427098"/>
            <a:ext cx="8424863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INFORMAVIMAS IR KONSULTAVIMAS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" y="1773238"/>
            <a:ext cx="80645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lt-L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Moterų informavimas, konsultavimas aktualiais socialiniais, ekonominiais, teisiniais bei lyčių lygybės klausimais (telefonu, gyvai, asmeniškai, maždaug 50 konsultacijų);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lt-L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Straipsnių, įvairių pranešimų publikavimas nacionalinėje spaudoje, LPSK e-puslapyje.</a:t>
            </a:r>
          </a:p>
          <a:p>
            <a:pPr algn="just">
              <a:defRPr/>
            </a:pPr>
            <a:endParaRPr lang="lt-L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115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4846" y="404664"/>
            <a:ext cx="57775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VEIKLOS KOORDINAVIMAS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684213" y="1844675"/>
            <a:ext cx="79914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lt-LT" alt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Valdybos 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posėdžiai 1 kartą per du mėnesius;</a:t>
            </a:r>
          </a:p>
          <a:p>
            <a:pPr eaLnBrk="1" hangingPunct="1"/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Telefonu;</a:t>
            </a:r>
          </a:p>
          <a:p>
            <a:pPr eaLnBrk="1" hangingPunct="1"/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Elektroniniu paštu.</a:t>
            </a:r>
          </a:p>
        </p:txBody>
      </p:sp>
    </p:spTree>
    <p:extLst>
      <p:ext uri="{BB962C8B-B14F-4D97-AF65-F5344CB8AC3E}">
        <p14:creationId xmlns:p14="http://schemas.microsoft.com/office/powerpoint/2010/main" val="21769041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0439" y="2757488"/>
            <a:ext cx="5105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t-L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fr-F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089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844550" y="1988840"/>
            <a:ext cx="76882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lt-LT" altLang="lt-LT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3568" y="332656"/>
            <a:ext cx="7975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LPSK </a:t>
            </a:r>
            <a:r>
              <a:rPr lang="lt-L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MOTERŲ</a:t>
            </a: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CENTRO STRUKTŪRA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1988840"/>
            <a:ext cx="7920038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dirty="0">
                <a:latin typeface="Times New Roman" pitchFamily="18" charset="0"/>
              </a:rPr>
              <a:t>LPSK moterų centras jungia 25 moterų  šakines LPSK organizacijas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dirty="0">
                <a:latin typeface="Times New Roman" pitchFamily="18" charset="0"/>
              </a:rPr>
              <a:t>VALDYBA: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u="sng" dirty="0">
                <a:latin typeface="Times New Roman" pitchFamily="18" charset="0"/>
              </a:rPr>
              <a:t>Moterų centro pirmininkė </a:t>
            </a:r>
            <a:r>
              <a:rPr lang="lt-LT" altLang="lt-LT" sz="2800" b="1" dirty="0">
                <a:latin typeface="Times New Roman" pitchFamily="18" charset="0"/>
              </a:rPr>
              <a:t>– Irena Petraitienė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u="sng" dirty="0">
                <a:latin typeface="Times New Roman" pitchFamily="18" charset="0"/>
              </a:rPr>
              <a:t>Pavaduotojos: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dirty="0">
                <a:latin typeface="Times New Roman" pitchFamily="18" charset="0"/>
              </a:rPr>
              <a:t> </a:t>
            </a:r>
            <a:r>
              <a:rPr lang="en-US" altLang="lt-LT" sz="2800" b="1" dirty="0" smtClean="0">
                <a:latin typeface="Times New Roman" pitchFamily="18" charset="0"/>
              </a:rPr>
              <a:t>-</a:t>
            </a:r>
            <a:r>
              <a:rPr lang="lt-LT" altLang="lt-LT" sz="2800" b="1" dirty="0" smtClean="0">
                <a:latin typeface="Times New Roman" pitchFamily="18" charset="0"/>
              </a:rPr>
              <a:t> </a:t>
            </a:r>
            <a:r>
              <a:rPr lang="lt-LT" altLang="lt-LT" sz="2800" b="1" dirty="0">
                <a:latin typeface="Times New Roman" pitchFamily="18" charset="0"/>
              </a:rPr>
              <a:t>Daiva Atmanavičienė,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dirty="0">
                <a:latin typeface="Times New Roman" pitchFamily="18" charset="0"/>
              </a:rPr>
              <a:t>- Nijolė </a:t>
            </a:r>
            <a:r>
              <a:rPr lang="lt-LT" altLang="lt-LT" sz="2800" b="1" dirty="0" err="1">
                <a:latin typeface="Times New Roman" pitchFamily="18" charset="0"/>
              </a:rPr>
              <a:t>Latauskienė</a:t>
            </a:r>
            <a:r>
              <a:rPr lang="lt-LT" altLang="lt-LT" sz="2800" b="1" dirty="0">
                <a:latin typeface="Times New Roman" pitchFamily="18" charset="0"/>
              </a:rPr>
              <a:t>,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z="2800" b="1" dirty="0">
                <a:latin typeface="Times New Roman" pitchFamily="18" charset="0"/>
              </a:rPr>
              <a:t>- Regina </a:t>
            </a:r>
            <a:r>
              <a:rPr lang="lt-LT" altLang="lt-LT" sz="2800" b="1" dirty="0" err="1">
                <a:latin typeface="Times New Roman" pitchFamily="18" charset="0"/>
              </a:rPr>
              <a:t>Vingrienė</a:t>
            </a:r>
            <a:endParaRPr lang="hr-HR" altLang="lt-LT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62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5496" y="188640"/>
            <a:ext cx="90122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NARYSTĖ TARPTAUTINĖSE ORGANIZACIJOSE</a:t>
            </a:r>
            <a:endParaRPr lang="fr-FR" altLang="lt-LT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844550" y="1773238"/>
            <a:ext cx="76882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lt-LT" altLang="lt-LT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750" y="2276475"/>
            <a:ext cx="7920038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lt-LT" altLang="lt-L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LPSK Moterų centras yra ETUC Moterų komiteto narys;</a:t>
            </a:r>
            <a:endParaRPr lang="en-GB" altLang="lt-L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lt-LT" altLang="lt-L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LPSK Moterų centras yra PERC Moterų komiteto narys.</a:t>
            </a:r>
          </a:p>
        </p:txBody>
      </p:sp>
    </p:spTree>
    <p:extLst>
      <p:ext uri="{BB962C8B-B14F-4D97-AF65-F5344CB8AC3E}">
        <p14:creationId xmlns:p14="http://schemas.microsoft.com/office/powerpoint/2010/main" val="3118813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971600" y="338137"/>
            <a:ext cx="756126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VEIKLA 2015 M.</a:t>
            </a:r>
          </a:p>
          <a:p>
            <a:pPr algn="ctr" eaLnBrk="1" hangingPunct="1"/>
            <a:endParaRPr lang="fr-FR" altLang="lt-L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188" y="2205038"/>
            <a:ext cx="8137525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lt-LT" alt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Bendravimas ir bendradarbiavimas su tarptautinėmis ir šalies moterų organizacijomis;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lt-LT" alt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Renginių organizavimas;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lt-LT" alt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Informavimas ir  konsultavimas;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lt-LT" altLang="lt-L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Veiklos koordinavimas.</a:t>
            </a:r>
          </a:p>
          <a:p>
            <a:pPr marL="342900" indent="-342900">
              <a:buFontTx/>
              <a:buAutoNum type="arabicPeriod"/>
              <a:defRPr/>
            </a:pPr>
            <a:endParaRPr lang="en-GB" altLang="lt-L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603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469" y="215106"/>
            <a:ext cx="82089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lt-LT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BENDRAVIMAS IR BENDRADARBIAVIMAS  SU TARPTAUTINĖMIS ORGANIZACIJOMIS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0113" y="1700213"/>
            <a:ext cx="7559675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lt-L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Klausimynų pildymas </a:t>
            </a:r>
            <a:r>
              <a:rPr lang="lt-L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ETUC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kovo 8-oji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2015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kiti moterų darbo sąlygų, diskriminacijos pobūdžio, šeimos ir darbo derinimo, seksualinio priekabiavimo  temomis, kt.);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Straipsnių publikavimas, informacijos teikimas tarptautinėms moterų organizacijoms;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Dalyvavimas renginiuose (EIGE Moterų dalyvavimo politikoje stiprinimas - Vilnius, EIGE “Gerosios praktikos pavyzdžiai priimant politinius sprendimus”- Vilnius, PERC moterų komiteto posėdžiuose, forumas “Lyčių lygybės ateitis”- Briuselis, “Investuok pelningai”  Vilnius,  ETUC kongresas - Paryžius).</a:t>
            </a:r>
          </a:p>
          <a:p>
            <a:pPr marL="342900" indent="-342900">
              <a:defRPr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endParaRPr lang="lt-LT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lt-LT" sz="2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 </a:t>
            </a:r>
            <a:endParaRPr lang="lt-LT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lt-L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6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82347" y="188640"/>
            <a:ext cx="8280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BENDRAVIMAS IR BENDRADARBIAVIMAS  SU LIETUVOS MOTERŲ  ORGANIZACIJOMIS</a:t>
            </a:r>
            <a:endParaRPr lang="fr-FR" altLang="lt-L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064" y="1731580"/>
            <a:ext cx="82804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Socialinės apsaugos ir darbo ministerijos Šeimos politikos, Darbo rinkos skyriais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Lietuvos Respublikos Seimo  Moterų Parlamentinės</a:t>
            </a:r>
          </a:p>
          <a:p>
            <a:pPr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grupės narėmis, pasiūlymų ir pastabų dėl socialinio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modelio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teikimas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Moterų informacijos centru (prisijungiame prie jų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kasmet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nės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akcijos “16 dienų be smurto”, “Moterų ir vyrų pensijų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skirtumai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keičiamės informacija, dalyvaujame jų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zuojamose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renginiuose, planuojam bendrą projektinę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lą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7504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59" y="332656"/>
            <a:ext cx="874871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RENGINI</a:t>
            </a: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Ų ORGANIZAVIMAS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209129"/>
            <a:ext cx="47879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Renginys Kovo 8-osios šventei </a:t>
            </a:r>
          </a:p>
          <a:p>
            <a:pPr marL="342900" indent="-342900" algn="just">
              <a:defRPr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paminėti „Moterys Lietuvos darbo rinkoje“ (kovo mėn., EIGE patalpose);</a:t>
            </a:r>
          </a:p>
          <a:p>
            <a:pPr marL="342900" indent="-342900" algn="just">
              <a:defRPr/>
            </a:pP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defRPr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Maurizio Mosca, EIGE ekspertas lyčių lygybės klausimais, diskusijos dalyvėms pristatė instituto veiklą bei pasidalino ES šalių gerosios praktikos pavyzdžiais, sprendžiant abiejų lyčių atlyginimų suvienodinimo klausimą. </a:t>
            </a:r>
          </a:p>
          <a:p>
            <a:pPr marL="342900" indent="-342900" algn="just">
              <a:defRPr/>
            </a:pP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EIGE atstovė, lyčių lygybės indekso komandos narė ir tyrėja Viginta Ivaškaitė-Tomošaitė kalbėjo apie moterų nelygybės priežastis Lietuvos ir ES darbo rinkose bei pateikė daug tyrimų duomenų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Diskusiją baigė susitikimas su knygos „Ar įmanoma atleisti savo šefą?“ autore Ilze Butkute, metusia iššūkį savo darbdaviui. Ji linkėjo griauti stereotipus, esą moteris – silpnoji lytis, ir nebijoti kovoti už savo teises, prieš tai perskaičius Darbo kodeksą.</a:t>
            </a:r>
          </a:p>
        </p:txBody>
      </p:sp>
      <p:pic>
        <p:nvPicPr>
          <p:cNvPr id="19460" name="Picture 5" descr="IMGP98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1001583"/>
            <a:ext cx="38798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IMGP9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3861048"/>
            <a:ext cx="3893933" cy="256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195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23850" y="2060575"/>
            <a:ext cx="4572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lt-LT" alt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Apvalus stalas-diskusija „Kaip </a:t>
            </a:r>
            <a:r>
              <a:rPr lang="lt-LT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US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eaLnBrk="1" hangingPunct="1"/>
            <a:r>
              <a:rPr lang="en-US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vengti 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nervinės įtampos darbe?“ </a:t>
            </a:r>
            <a:endParaRPr lang="en-US" altLang="lt-LT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lt-LT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Susitikimas 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Moterų politikių </a:t>
            </a:r>
            <a:endParaRPr lang="en-US" altLang="lt-LT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klubu 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alt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Milda“(balandžio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mėn</a:t>
            </a:r>
            <a:r>
              <a:rPr lang="lt-LT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alt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alt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švažiuojamasis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posėdis Kaune</a:t>
            </a:r>
            <a:r>
              <a:rPr lang="en-US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801" y="254486"/>
            <a:ext cx="874871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RENGINI</a:t>
            </a:r>
            <a:r>
              <a:rPr lang="lt-LT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Ų ORGANIZAVIMAS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2" descr="http://kaunoaleja.lt/wp-content/uploads/2013/03/Mol%C4%97tai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451" y="1484784"/>
            <a:ext cx="4262437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50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10538" cy="72050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RENGINI</a:t>
            </a:r>
            <a:r>
              <a:rPr lang="lt-L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Ų ORGANIZAVIMAS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643438" cy="44211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buFont typeface="Arial" charset="0"/>
              <a:buNone/>
            </a:pPr>
            <a:r>
              <a:rPr lang="lt-LT" altLang="lt-LT" sz="1600" dirty="0" smtClean="0">
                <a:cs typeface="Arial" charset="0"/>
              </a:rPr>
              <a:t> </a:t>
            </a:r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Seminaras „Valstybinės moterų ir vyrų lygių galimybių programos priemonių plano įgyvendinimas. Moterų ir vyrų lygių galimybių principai ES“ (rugpjūčio mėn., Palanga);</a:t>
            </a:r>
          </a:p>
          <a:p>
            <a:pPr algn="just">
              <a:buFont typeface="Arial" charset="0"/>
              <a:buNone/>
            </a:pPr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Vanda Juršėnienė, Lietuvos socialinės apsaugos ir darbo ministerijos skyriaus vedėja, puiki savo temos žinovė, įdomiai ir išsamiai supažindino su valstybinės moterų ir vyrų lygių galimybių programos priemonių plano įgyvendinimu Lietuvoje.</a:t>
            </a:r>
          </a:p>
          <a:p>
            <a:pPr algn="just">
              <a:buFont typeface="Arial" charset="0"/>
              <a:buNone/>
            </a:pPr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Konfederacijos teisininkė Evelina </a:t>
            </a:r>
            <a:r>
              <a:rPr lang="lt-LT" altLang="lt-L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Šilinytė</a:t>
            </a:r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papasakojo apie derybas su darbdaviais ir Vyriausybe dėl naujojo socialinio modelio.</a:t>
            </a:r>
          </a:p>
          <a:p>
            <a:pPr algn="just"/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Mūsų įdomioji lektorė Adelė </a:t>
            </a:r>
            <a:r>
              <a:rPr lang="lt-LT" altLang="lt-LT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Karaliūnaitė</a:t>
            </a:r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papasakojo apie lietuviškų žolynų svarbą, naudą, kūno galias, jų stiprinimą.</a:t>
            </a:r>
          </a:p>
          <a:p>
            <a:pPr algn="just"/>
            <a:r>
              <a:rPr lang="lt-LT" alt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Renginio pabaiga buvo labai linksma, nors ir prireikė dalyvių sumanumo – Moterų centro pavaduotoja Daiva Atmanavičienė protų mūšiui „Profsąjunga – tai aš“ pateikė gana nelengvų ir įdomių klausimų.</a:t>
            </a:r>
          </a:p>
        </p:txBody>
      </p:sp>
      <p:pic>
        <p:nvPicPr>
          <p:cNvPr id="21509" name="Picture 2" descr="http://www.lgpss.lt/wp-content/uploads/2014/09/20140822_100119-768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25538"/>
            <a:ext cx="4138613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58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p">
  <a:themeElements>
    <a:clrScheme name="hip 3">
      <a:dk1>
        <a:srgbClr val="000000"/>
      </a:dk1>
      <a:lt1>
        <a:srgbClr val="FFDBA6"/>
      </a:lt1>
      <a:dk2>
        <a:srgbClr val="000000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E68A00"/>
      </a:hlink>
      <a:folHlink>
        <a:srgbClr val="FF6600"/>
      </a:folHlink>
    </a:clrScheme>
    <a:fontScheme name="hi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ip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 4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5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 6">
        <a:dk1>
          <a:srgbClr val="000000"/>
        </a:dk1>
        <a:lt1>
          <a:srgbClr val="2E6B6B"/>
        </a:lt1>
        <a:dk2>
          <a:srgbClr val="000000"/>
        </a:dk2>
        <a:lt2>
          <a:srgbClr val="66CCCC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000000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hip</Template>
  <TotalTime>51</TotalTime>
  <Words>634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RENGINIŲ ORGANIZAVIMAS</vt:lpstr>
      <vt:lpstr>RENGINIŲ ORGANIZAVIMAS</vt:lpstr>
      <vt:lpstr>RENGINIŲ ORGANIZAVIMAS</vt:lpstr>
      <vt:lpstr>PowerPoint Presentation</vt:lpstr>
      <vt:lpstr>PowerPoint Presentation</vt:lpstr>
      <vt:lpstr>PowerPoint Presentation</vt:lpstr>
    </vt:vector>
  </TitlesOfParts>
  <Company>Clearly Presented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 Orange Template</dc:title>
  <dc:creator>Presentation Magazine</dc:creator>
  <cp:lastModifiedBy>Nijole Latauskiene</cp:lastModifiedBy>
  <cp:revision>11</cp:revision>
  <dcterms:created xsi:type="dcterms:W3CDTF">2005-05-04T11:02:19Z</dcterms:created>
  <dcterms:modified xsi:type="dcterms:W3CDTF">2015-12-02T15:27:44Z</dcterms:modified>
</cp:coreProperties>
</file>