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7" r:id="rId2"/>
    <p:sldId id="304" r:id="rId3"/>
    <p:sldId id="335" r:id="rId4"/>
    <p:sldId id="339" r:id="rId5"/>
    <p:sldId id="333" r:id="rId6"/>
    <p:sldId id="340" r:id="rId7"/>
    <p:sldId id="336" r:id="rId8"/>
    <p:sldId id="342" r:id="rId9"/>
    <p:sldId id="303" r:id="rId10"/>
    <p:sldId id="306" r:id="rId11"/>
    <p:sldId id="337" r:id="rId12"/>
    <p:sldId id="341" r:id="rId13"/>
    <p:sldId id="334" r:id="rId14"/>
    <p:sldId id="309" r:id="rId15"/>
    <p:sldId id="343" r:id="rId16"/>
    <p:sldId id="338" r:id="rId17"/>
    <p:sldId id="344" r:id="rId18"/>
    <p:sldId id="318" r:id="rId19"/>
    <p:sldId id="319" r:id="rId20"/>
    <p:sldId id="332" r:id="rId21"/>
    <p:sldId id="320" r:id="rId22"/>
    <p:sldId id="330" r:id="rId23"/>
    <p:sldId id="331" r:id="rId24"/>
  </p:sldIdLst>
  <p:sldSz cx="9144000" cy="6858000" type="screen4x3"/>
  <p:notesSz cx="6735763" cy="9856788"/>
  <p:defaultTextStyle>
    <a:defPPr>
      <a:defRPr lang="lt-L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CC00"/>
    <a:srgbClr val="00FF00"/>
    <a:srgbClr val="000000"/>
    <a:srgbClr val="2BD53B"/>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516" y="288"/>
      </p:cViewPr>
      <p:guideLst>
        <p:guide orient="horz" pos="2160"/>
        <p:guide pos="2880"/>
      </p:guideLst>
    </p:cSldViewPr>
  </p:slideViewPr>
  <p:notesTextViewPr>
    <p:cViewPr>
      <p:scale>
        <a:sx n="1" d="1"/>
        <a:sy n="1" d="1"/>
      </p:scale>
      <p:origin x="0" y="0"/>
    </p:cViewPr>
  </p:notesTextViewPr>
  <p:sorterViewPr>
    <p:cViewPr>
      <p:scale>
        <a:sx n="100" d="100"/>
        <a:sy n="100" d="100"/>
      </p:scale>
      <p:origin x="0" y="122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chart1.xml><?xml version="1.0" encoding="utf-8"?>
<c:chartSpace xmlns:c="http://schemas.openxmlformats.org/drawingml/2006/chart" xmlns:a="http://schemas.openxmlformats.org/drawingml/2006/main" xmlns:r="http://schemas.openxmlformats.org/officeDocument/2006/relationships">
  <c:lang val="lt-LT"/>
  <c:chart>
    <c:title>
      <c:tx>
        <c:rich>
          <a:bodyPr/>
          <a:lstStyle/>
          <a:p>
            <a:pPr>
              <a:defRPr sz="1600" b="0">
                <a:latin typeface="Times New Roman" pitchFamily="18" charset="0"/>
                <a:cs typeface="Times New Roman" pitchFamily="18" charset="0"/>
              </a:defRPr>
            </a:pPr>
            <a:r>
              <a:rPr lang="lt-LT" sz="1600" b="0" dirty="0">
                <a:latin typeface="Times New Roman" pitchFamily="18" charset="0"/>
                <a:cs typeface="Times New Roman" pitchFamily="18" charset="0"/>
              </a:rPr>
              <a:t>2010-2014 metais </a:t>
            </a:r>
          </a:p>
          <a:p>
            <a:pPr>
              <a:defRPr sz="1600" b="0">
                <a:latin typeface="Times New Roman" pitchFamily="18" charset="0"/>
                <a:cs typeface="Times New Roman" pitchFamily="18" charset="0"/>
              </a:defRPr>
            </a:pPr>
            <a:r>
              <a:rPr lang="lt-LT" sz="1600" b="0" dirty="0">
                <a:latin typeface="Times New Roman" pitchFamily="18" charset="0"/>
                <a:cs typeface="Times New Roman" pitchFamily="18" charset="0"/>
              </a:rPr>
              <a:t>organizuotų Trišalės tarybos, </a:t>
            </a:r>
            <a:endParaRPr lang="lt-LT" sz="1600" b="0" baseline="0" dirty="0">
              <a:latin typeface="Times New Roman" pitchFamily="18" charset="0"/>
              <a:cs typeface="Times New Roman" pitchFamily="18" charset="0"/>
            </a:endParaRPr>
          </a:p>
          <a:p>
            <a:pPr>
              <a:defRPr sz="1600" b="0">
                <a:latin typeface="Times New Roman" pitchFamily="18" charset="0"/>
                <a:cs typeface="Times New Roman" pitchFamily="18" charset="0"/>
              </a:defRPr>
            </a:pPr>
            <a:r>
              <a:rPr lang="lt-LT" sz="1600" b="0" dirty="0">
                <a:latin typeface="Times New Roman" pitchFamily="18" charset="0"/>
                <a:cs typeface="Times New Roman" pitchFamily="18" charset="0"/>
              </a:rPr>
              <a:t>posėdžių suvestinė</a:t>
            </a:r>
          </a:p>
        </c:rich>
      </c:tx>
      <c:layout>
        <c:manualLayout>
          <c:xMode val="edge"/>
          <c:yMode val="edge"/>
          <c:x val="9.2428804480911633E-2"/>
          <c:y val="2.1548821548821553E-2"/>
        </c:manualLayout>
      </c:layout>
    </c:title>
    <c:plotArea>
      <c:layout>
        <c:manualLayout>
          <c:layoutTarget val="inner"/>
          <c:xMode val="edge"/>
          <c:yMode val="edge"/>
          <c:x val="4.6654931422714048E-2"/>
          <c:y val="0.24398851874219712"/>
          <c:w val="0.43796254993987838"/>
          <c:h val="0.42104748906386708"/>
        </c:manualLayout>
      </c:layout>
      <c:barChart>
        <c:barDir val="col"/>
        <c:grouping val="clustered"/>
        <c:ser>
          <c:idx val="0"/>
          <c:order val="0"/>
          <c:tx>
            <c:strRef>
              <c:f>Sheet1!$B$1</c:f>
              <c:strCache>
                <c:ptCount val="1"/>
                <c:pt idx="0">
                  <c:v>Posėdžiu skaičius</c:v>
                </c:pt>
              </c:strCache>
            </c:strRef>
          </c:tx>
          <c:dLbls>
            <c:showVal val="1"/>
          </c:dLbls>
          <c:cat>
            <c:numRef>
              <c:f>Sheet1!$A$2:$A$6</c:f>
              <c:numCache>
                <c:formatCode>General</c:formatCode>
                <c:ptCount val="5"/>
                <c:pt idx="0">
                  <c:v>2010</c:v>
                </c:pt>
                <c:pt idx="1">
                  <c:v>2011</c:v>
                </c:pt>
                <c:pt idx="2">
                  <c:v>2012</c:v>
                </c:pt>
                <c:pt idx="3">
                  <c:v>2013</c:v>
                </c:pt>
                <c:pt idx="4">
                  <c:v>2014</c:v>
                </c:pt>
              </c:numCache>
            </c:numRef>
          </c:cat>
          <c:val>
            <c:numRef>
              <c:f>Sheet1!$B$2:$B$6</c:f>
              <c:numCache>
                <c:formatCode>General</c:formatCode>
                <c:ptCount val="5"/>
                <c:pt idx="0">
                  <c:v>14</c:v>
                </c:pt>
                <c:pt idx="1">
                  <c:v>10</c:v>
                </c:pt>
                <c:pt idx="2">
                  <c:v>13</c:v>
                </c:pt>
                <c:pt idx="3">
                  <c:v>10</c:v>
                </c:pt>
                <c:pt idx="4">
                  <c:v>11</c:v>
                </c:pt>
              </c:numCache>
            </c:numRef>
          </c:val>
        </c:ser>
        <c:ser>
          <c:idx val="1"/>
          <c:order val="1"/>
          <c:tx>
            <c:strRef>
              <c:f>Sheet1!$C$1</c:f>
              <c:strCache>
                <c:ptCount val="1"/>
                <c:pt idx="0">
                  <c:v>Svarstytų klausimų skaičius</c:v>
                </c:pt>
              </c:strCache>
            </c:strRef>
          </c:tx>
          <c:dLbls>
            <c:showVal val="1"/>
          </c:dLbls>
          <c:cat>
            <c:numRef>
              <c:f>Sheet1!$A$2:$A$6</c:f>
              <c:numCache>
                <c:formatCode>General</c:formatCode>
                <c:ptCount val="5"/>
                <c:pt idx="0">
                  <c:v>2010</c:v>
                </c:pt>
                <c:pt idx="1">
                  <c:v>2011</c:v>
                </c:pt>
                <c:pt idx="2">
                  <c:v>2012</c:v>
                </c:pt>
                <c:pt idx="3">
                  <c:v>2013</c:v>
                </c:pt>
                <c:pt idx="4">
                  <c:v>2014</c:v>
                </c:pt>
              </c:numCache>
            </c:numRef>
          </c:cat>
          <c:val>
            <c:numRef>
              <c:f>Sheet1!$C$2:$C$6</c:f>
              <c:numCache>
                <c:formatCode>General</c:formatCode>
                <c:ptCount val="5"/>
                <c:pt idx="0">
                  <c:v>52</c:v>
                </c:pt>
                <c:pt idx="1">
                  <c:v>22</c:v>
                </c:pt>
                <c:pt idx="2">
                  <c:v>50</c:v>
                </c:pt>
                <c:pt idx="3">
                  <c:v>27</c:v>
                </c:pt>
                <c:pt idx="4">
                  <c:v>33</c:v>
                </c:pt>
              </c:numCache>
            </c:numRef>
          </c:val>
        </c:ser>
        <c:ser>
          <c:idx val="2"/>
          <c:order val="2"/>
          <c:tx>
            <c:strRef>
              <c:f>Sheet1!$D$1</c:f>
              <c:strCache>
                <c:ptCount val="1"/>
                <c:pt idx="0">
                  <c:v>Rezultatai (%) susitarta</c:v>
                </c:pt>
              </c:strCache>
            </c:strRef>
          </c:tx>
          <c:dLbls>
            <c:dLbl>
              <c:idx val="0"/>
              <c:showVal val="1"/>
            </c:dLbl>
            <c:dLbl>
              <c:idx val="1"/>
              <c:showVal val="1"/>
            </c:dLbl>
            <c:dLbl>
              <c:idx val="2"/>
              <c:showVal val="1"/>
            </c:dLbl>
            <c:dLbl>
              <c:idx val="3"/>
              <c:showVal val="1"/>
            </c:dLbl>
            <c:dLbl>
              <c:idx val="4"/>
              <c:showVal val="1"/>
            </c:dLbl>
            <c:delete val="1"/>
          </c:dLbls>
          <c:cat>
            <c:numRef>
              <c:f>Sheet1!$A$2:$A$6</c:f>
              <c:numCache>
                <c:formatCode>General</c:formatCode>
                <c:ptCount val="5"/>
                <c:pt idx="0">
                  <c:v>2010</c:v>
                </c:pt>
                <c:pt idx="1">
                  <c:v>2011</c:v>
                </c:pt>
                <c:pt idx="2">
                  <c:v>2012</c:v>
                </c:pt>
                <c:pt idx="3">
                  <c:v>2013</c:v>
                </c:pt>
                <c:pt idx="4">
                  <c:v>2014</c:v>
                </c:pt>
              </c:numCache>
            </c:numRef>
          </c:cat>
          <c:val>
            <c:numRef>
              <c:f>Sheet1!$D$2:$D$6</c:f>
              <c:numCache>
                <c:formatCode>General</c:formatCode>
                <c:ptCount val="5"/>
                <c:pt idx="0">
                  <c:v>83</c:v>
                </c:pt>
                <c:pt idx="1">
                  <c:v>59</c:v>
                </c:pt>
                <c:pt idx="2">
                  <c:v>52</c:v>
                </c:pt>
                <c:pt idx="3">
                  <c:v>67</c:v>
                </c:pt>
                <c:pt idx="4">
                  <c:v>82</c:v>
                </c:pt>
              </c:numCache>
            </c:numRef>
          </c:val>
        </c:ser>
        <c:ser>
          <c:idx val="3"/>
          <c:order val="3"/>
          <c:tx>
            <c:strRef>
              <c:f>Sheet1!$E$1</c:f>
              <c:strCache>
                <c:ptCount val="1"/>
                <c:pt idx="0">
                  <c:v>Rezultatai (%) nesusitarta</c:v>
                </c:pt>
              </c:strCache>
            </c:strRef>
          </c:tx>
          <c:dLbls>
            <c:showVal val="1"/>
          </c:dLbls>
          <c:cat>
            <c:numRef>
              <c:f>Sheet1!$A$2:$A$6</c:f>
              <c:numCache>
                <c:formatCode>General</c:formatCode>
                <c:ptCount val="5"/>
                <c:pt idx="0">
                  <c:v>2010</c:v>
                </c:pt>
                <c:pt idx="1">
                  <c:v>2011</c:v>
                </c:pt>
                <c:pt idx="2">
                  <c:v>2012</c:v>
                </c:pt>
                <c:pt idx="3">
                  <c:v>2013</c:v>
                </c:pt>
                <c:pt idx="4">
                  <c:v>2014</c:v>
                </c:pt>
              </c:numCache>
            </c:numRef>
          </c:cat>
          <c:val>
            <c:numRef>
              <c:f>Sheet1!$E$2:$E$6</c:f>
              <c:numCache>
                <c:formatCode>General</c:formatCode>
                <c:ptCount val="5"/>
                <c:pt idx="0">
                  <c:v>17</c:v>
                </c:pt>
                <c:pt idx="1">
                  <c:v>41</c:v>
                </c:pt>
                <c:pt idx="2">
                  <c:v>48</c:v>
                </c:pt>
                <c:pt idx="3">
                  <c:v>33</c:v>
                </c:pt>
                <c:pt idx="4">
                  <c:v>18</c:v>
                </c:pt>
              </c:numCache>
            </c:numRef>
          </c:val>
        </c:ser>
        <c:dLbls/>
        <c:gapWidth val="75"/>
        <c:axId val="83708544"/>
        <c:axId val="83722624"/>
      </c:barChart>
      <c:catAx>
        <c:axId val="83708544"/>
        <c:scaling>
          <c:orientation val="minMax"/>
        </c:scaling>
        <c:axPos val="b"/>
        <c:numFmt formatCode="General" sourceLinked="1"/>
        <c:majorTickMark val="none"/>
        <c:tickLblPos val="nextTo"/>
        <c:crossAx val="83722624"/>
        <c:crosses val="autoZero"/>
        <c:auto val="1"/>
        <c:lblAlgn val="ctr"/>
        <c:lblOffset val="100"/>
      </c:catAx>
      <c:valAx>
        <c:axId val="83722624"/>
        <c:scaling>
          <c:orientation val="minMax"/>
        </c:scaling>
        <c:axPos val="l"/>
        <c:majorGridlines/>
        <c:numFmt formatCode="General" sourceLinked="1"/>
        <c:majorTickMark val="none"/>
        <c:tickLblPos val="nextTo"/>
        <c:crossAx val="83708544"/>
        <c:crosses val="autoZero"/>
        <c:crossBetween val="between"/>
      </c:valAx>
    </c:plotArea>
    <c:legend>
      <c:legendPos val="r"/>
      <c:layout>
        <c:manualLayout>
          <c:xMode val="edge"/>
          <c:yMode val="edge"/>
          <c:x val="0.76127010520843608"/>
          <c:y val="5.5219382766672223E-2"/>
          <c:w val="0.15718901516620773"/>
          <c:h val="0.26759972628737294"/>
        </c:manualLayout>
      </c:layout>
      <c:txPr>
        <a:bodyPr/>
        <a:lstStyle/>
        <a:p>
          <a:pPr>
            <a:defRPr sz="1000">
              <a:latin typeface="Times New Roman" pitchFamily="18" charset="0"/>
              <a:cs typeface="Times New Roman" pitchFamily="18" charset="0"/>
            </a:defRPr>
          </a:pPr>
          <a:endParaRPr lang="lt-LT"/>
        </a:p>
      </c:txPr>
    </c:legend>
    <c:plotVisOnly val="1"/>
    <c:dispBlanksAs val="gap"/>
  </c:chart>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lang val="lt-LT"/>
  <c:chart>
    <c:title>
      <c:tx>
        <c:rich>
          <a:bodyPr/>
          <a:lstStyle/>
          <a:p>
            <a:pPr>
              <a:defRPr sz="1597" b="0">
                <a:solidFill>
                  <a:schemeClr val="tx2"/>
                </a:solidFill>
                <a:latin typeface="Times New Roman" pitchFamily="18" charset="0"/>
                <a:cs typeface="Times New Roman" pitchFamily="18" charset="0"/>
              </a:defRPr>
            </a:pPr>
            <a:r>
              <a:rPr lang="lt-LT" sz="1599" b="0" dirty="0" smtClean="0">
                <a:solidFill>
                  <a:schemeClr val="tx2"/>
                </a:solidFill>
                <a:latin typeface="Times New Roman" pitchFamily="18" charset="0"/>
                <a:cs typeface="Times New Roman" pitchFamily="18" charset="0"/>
              </a:rPr>
              <a:t>2010-2014 </a:t>
            </a:r>
            <a:r>
              <a:rPr lang="lt-LT" sz="1599" b="0" dirty="0">
                <a:solidFill>
                  <a:schemeClr val="tx2"/>
                </a:solidFill>
                <a:latin typeface="Times New Roman" pitchFamily="18" charset="0"/>
                <a:cs typeface="Times New Roman" pitchFamily="18" charset="0"/>
              </a:rPr>
              <a:t>metais </a:t>
            </a:r>
          </a:p>
          <a:p>
            <a:pPr>
              <a:defRPr sz="1597" b="0">
                <a:solidFill>
                  <a:schemeClr val="tx2"/>
                </a:solidFill>
                <a:latin typeface="Times New Roman" pitchFamily="18" charset="0"/>
                <a:cs typeface="Times New Roman" pitchFamily="18" charset="0"/>
              </a:defRPr>
            </a:pPr>
            <a:r>
              <a:rPr lang="lt-LT" sz="1599" b="0" dirty="0">
                <a:solidFill>
                  <a:schemeClr val="tx2"/>
                </a:solidFill>
                <a:latin typeface="Times New Roman" pitchFamily="18" charset="0"/>
                <a:cs typeface="Times New Roman" pitchFamily="18" charset="0"/>
              </a:rPr>
              <a:t>organizuotų komitetų,</a:t>
            </a:r>
            <a:r>
              <a:rPr lang="lt-LT" sz="1599" b="0" baseline="0" dirty="0">
                <a:solidFill>
                  <a:schemeClr val="tx2"/>
                </a:solidFill>
                <a:latin typeface="Times New Roman" pitchFamily="18" charset="0"/>
                <a:cs typeface="Times New Roman" pitchFamily="18" charset="0"/>
              </a:rPr>
              <a:t> komisijų </a:t>
            </a:r>
          </a:p>
          <a:p>
            <a:pPr>
              <a:defRPr sz="1597" b="0">
                <a:solidFill>
                  <a:schemeClr val="tx2"/>
                </a:solidFill>
                <a:latin typeface="Times New Roman" pitchFamily="18" charset="0"/>
                <a:cs typeface="Times New Roman" pitchFamily="18" charset="0"/>
              </a:defRPr>
            </a:pPr>
            <a:r>
              <a:rPr lang="lt-LT" sz="1599" b="0" dirty="0">
                <a:solidFill>
                  <a:schemeClr val="tx2"/>
                </a:solidFill>
                <a:latin typeface="Times New Roman" pitchFamily="18" charset="0"/>
                <a:cs typeface="Times New Roman" pitchFamily="18" charset="0"/>
              </a:rPr>
              <a:t>posėdžių suvestinė</a:t>
            </a:r>
          </a:p>
        </c:rich>
      </c:tx>
      <c:layout>
        <c:manualLayout>
          <c:xMode val="edge"/>
          <c:yMode val="edge"/>
          <c:x val="9.5353179536768445E-2"/>
          <c:y val="1.7608020563160777E-2"/>
        </c:manualLayout>
      </c:layout>
    </c:title>
    <c:plotArea>
      <c:layout>
        <c:manualLayout>
          <c:layoutTarget val="inner"/>
          <c:xMode val="edge"/>
          <c:yMode val="edge"/>
          <c:x val="3.6671736663666091E-2"/>
          <c:y val="0.24121551472732591"/>
          <c:w val="0.51924330395339702"/>
          <c:h val="0.49038081728034694"/>
        </c:manualLayout>
      </c:layout>
      <c:barChart>
        <c:barDir val="col"/>
        <c:grouping val="clustered"/>
        <c:ser>
          <c:idx val="0"/>
          <c:order val="0"/>
          <c:tx>
            <c:strRef>
              <c:f>Sheet1!$B$1</c:f>
              <c:strCache>
                <c:ptCount val="1"/>
                <c:pt idx="0">
                  <c:v>Darbo santykių komisija</c:v>
                </c:pt>
              </c:strCache>
            </c:strRef>
          </c:tx>
          <c:cat>
            <c:strRef>
              <c:f>Sheet1!$A$2:$A$6</c:f>
              <c:strCache>
                <c:ptCount val="5"/>
                <c:pt idx="0">
                  <c:v>2010 metai</c:v>
                </c:pt>
                <c:pt idx="1">
                  <c:v>2011 metai</c:v>
                </c:pt>
                <c:pt idx="2">
                  <c:v>2012 metai</c:v>
                </c:pt>
                <c:pt idx="3">
                  <c:v>2013 metai </c:v>
                </c:pt>
                <c:pt idx="4">
                  <c:v>2014 metai </c:v>
                </c:pt>
              </c:strCache>
            </c:strRef>
          </c:cat>
          <c:val>
            <c:numRef>
              <c:f>Sheet1!$B$2:$B$6</c:f>
              <c:numCache>
                <c:formatCode>General</c:formatCode>
                <c:ptCount val="5"/>
                <c:pt idx="0">
                  <c:v>3</c:v>
                </c:pt>
                <c:pt idx="1">
                  <c:v>3</c:v>
                </c:pt>
                <c:pt idx="2">
                  <c:v>2</c:v>
                </c:pt>
                <c:pt idx="3">
                  <c:v>6</c:v>
                </c:pt>
                <c:pt idx="4">
                  <c:v>4</c:v>
                </c:pt>
              </c:numCache>
            </c:numRef>
          </c:val>
        </c:ser>
        <c:ser>
          <c:idx val="1"/>
          <c:order val="1"/>
          <c:tx>
            <c:strRef>
              <c:f>Sheet1!$C$1</c:f>
              <c:strCache>
                <c:ptCount val="1"/>
                <c:pt idx="0">
                  <c:v>Trišalių konsultacijų tarptautinėms darbo normoms įgyvendinti komisija</c:v>
                </c:pt>
              </c:strCache>
            </c:strRef>
          </c:tx>
          <c:cat>
            <c:strRef>
              <c:f>Sheet1!$A$2:$A$6</c:f>
              <c:strCache>
                <c:ptCount val="5"/>
                <c:pt idx="0">
                  <c:v>2010 metai</c:v>
                </c:pt>
                <c:pt idx="1">
                  <c:v>2011 metai</c:v>
                </c:pt>
                <c:pt idx="2">
                  <c:v>2012 metai</c:v>
                </c:pt>
                <c:pt idx="3">
                  <c:v>2013 metai </c:v>
                </c:pt>
                <c:pt idx="4">
                  <c:v>2014 metai </c:v>
                </c:pt>
              </c:strCache>
            </c:strRef>
          </c:cat>
          <c:val>
            <c:numRef>
              <c:f>Sheet1!$C$2:$C$6</c:f>
              <c:numCache>
                <c:formatCode>General</c:formatCode>
                <c:ptCount val="5"/>
                <c:pt idx="0">
                  <c:v>0</c:v>
                </c:pt>
                <c:pt idx="1">
                  <c:v>0</c:v>
                </c:pt>
                <c:pt idx="2">
                  <c:v>2</c:v>
                </c:pt>
                <c:pt idx="3">
                  <c:v>1</c:v>
                </c:pt>
                <c:pt idx="4">
                  <c:v>1</c:v>
                </c:pt>
              </c:numCache>
            </c:numRef>
          </c:val>
        </c:ser>
        <c:ser>
          <c:idx val="2"/>
          <c:order val="2"/>
          <c:tx>
            <c:strRef>
              <c:f>Sheet1!$D$1</c:f>
              <c:strCache>
                <c:ptCount val="1"/>
                <c:pt idx="0">
                  <c:v>Darbo apmokėjimo komisija</c:v>
                </c:pt>
              </c:strCache>
            </c:strRef>
          </c:tx>
          <c:cat>
            <c:strRef>
              <c:f>Sheet1!$A$2:$A$6</c:f>
              <c:strCache>
                <c:ptCount val="5"/>
                <c:pt idx="0">
                  <c:v>2010 metai</c:v>
                </c:pt>
                <c:pt idx="1">
                  <c:v>2011 metai</c:v>
                </c:pt>
                <c:pt idx="2">
                  <c:v>2012 metai</c:v>
                </c:pt>
                <c:pt idx="3">
                  <c:v>2013 metai </c:v>
                </c:pt>
                <c:pt idx="4">
                  <c:v>2014 metai </c:v>
                </c:pt>
              </c:strCache>
            </c:strRef>
          </c:cat>
          <c:val>
            <c:numRef>
              <c:f>Sheet1!$D$2:$D$6</c:f>
              <c:numCache>
                <c:formatCode>General</c:formatCode>
                <c:ptCount val="5"/>
                <c:pt idx="0">
                  <c:v>0</c:v>
                </c:pt>
                <c:pt idx="1">
                  <c:v>0</c:v>
                </c:pt>
                <c:pt idx="2">
                  <c:v>0</c:v>
                </c:pt>
                <c:pt idx="3">
                  <c:v>0</c:v>
                </c:pt>
                <c:pt idx="4">
                  <c:v>0</c:v>
                </c:pt>
              </c:numCache>
            </c:numRef>
          </c:val>
        </c:ser>
        <c:ser>
          <c:idx val="3"/>
          <c:order val="3"/>
          <c:tx>
            <c:strRef>
              <c:f>Sheet1!$E$1</c:f>
              <c:strCache>
                <c:ptCount val="1"/>
                <c:pt idx="0">
                  <c:v>Užimtumo ir socialinių garantijų komisija </c:v>
                </c:pt>
              </c:strCache>
            </c:strRef>
          </c:tx>
          <c:cat>
            <c:strRef>
              <c:f>Sheet1!$A$2:$A$6</c:f>
              <c:strCache>
                <c:ptCount val="5"/>
                <c:pt idx="0">
                  <c:v>2010 metai</c:v>
                </c:pt>
                <c:pt idx="1">
                  <c:v>2011 metai</c:v>
                </c:pt>
                <c:pt idx="2">
                  <c:v>2012 metai</c:v>
                </c:pt>
                <c:pt idx="3">
                  <c:v>2013 metai </c:v>
                </c:pt>
                <c:pt idx="4">
                  <c:v>2014 metai </c:v>
                </c:pt>
              </c:strCache>
            </c:strRef>
          </c:cat>
          <c:val>
            <c:numRef>
              <c:f>Sheet1!$E$2:$E$6</c:f>
              <c:numCache>
                <c:formatCode>General</c:formatCode>
                <c:ptCount val="5"/>
                <c:pt idx="0">
                  <c:v>0</c:v>
                </c:pt>
                <c:pt idx="1">
                  <c:v>0</c:v>
                </c:pt>
                <c:pt idx="2">
                  <c:v>0</c:v>
                </c:pt>
                <c:pt idx="3">
                  <c:v>0</c:v>
                </c:pt>
                <c:pt idx="4">
                  <c:v>0</c:v>
                </c:pt>
              </c:numCache>
            </c:numRef>
          </c:val>
        </c:ser>
        <c:ser>
          <c:idx val="4"/>
          <c:order val="4"/>
          <c:tx>
            <c:strRef>
              <c:f>Sheet1!$F$1</c:f>
              <c:strCache>
                <c:ptCount val="1"/>
                <c:pt idx="0">
                  <c:v>Valstybės tarnautojų dvišalė komisija</c:v>
                </c:pt>
              </c:strCache>
            </c:strRef>
          </c:tx>
          <c:cat>
            <c:strRef>
              <c:f>Sheet1!$A$2:$A$6</c:f>
              <c:strCache>
                <c:ptCount val="5"/>
                <c:pt idx="0">
                  <c:v>2010 metai</c:v>
                </c:pt>
                <c:pt idx="1">
                  <c:v>2011 metai</c:v>
                </c:pt>
                <c:pt idx="2">
                  <c:v>2012 metai</c:v>
                </c:pt>
                <c:pt idx="3">
                  <c:v>2013 metai </c:v>
                </c:pt>
                <c:pt idx="4">
                  <c:v>2014 metai </c:v>
                </c:pt>
              </c:strCache>
            </c:strRef>
          </c:cat>
          <c:val>
            <c:numRef>
              <c:f>Sheet1!$F$2:$F$6</c:f>
              <c:numCache>
                <c:formatCode>General</c:formatCode>
                <c:ptCount val="5"/>
                <c:pt idx="0">
                  <c:v>0</c:v>
                </c:pt>
                <c:pt idx="1">
                  <c:v>3</c:v>
                </c:pt>
                <c:pt idx="2">
                  <c:v>2</c:v>
                </c:pt>
                <c:pt idx="3">
                  <c:v>1</c:v>
                </c:pt>
                <c:pt idx="4">
                  <c:v>0</c:v>
                </c:pt>
              </c:numCache>
            </c:numRef>
          </c:val>
        </c:ser>
        <c:ser>
          <c:idx val="5"/>
          <c:order val="5"/>
          <c:tx>
            <c:strRef>
              <c:f>Sheet1!$G$1</c:f>
              <c:strCache>
                <c:ptCount val="1"/>
                <c:pt idx="0">
                  <c:v>Darnaus vystymosi komitetas</c:v>
                </c:pt>
              </c:strCache>
            </c:strRef>
          </c:tx>
          <c:cat>
            <c:strRef>
              <c:f>Sheet1!$A$2:$A$6</c:f>
              <c:strCache>
                <c:ptCount val="5"/>
                <c:pt idx="0">
                  <c:v>2010 metai</c:v>
                </c:pt>
                <c:pt idx="1">
                  <c:v>2011 metai</c:v>
                </c:pt>
                <c:pt idx="2">
                  <c:v>2012 metai</c:v>
                </c:pt>
                <c:pt idx="3">
                  <c:v>2013 metai </c:v>
                </c:pt>
                <c:pt idx="4">
                  <c:v>2014 metai </c:v>
                </c:pt>
              </c:strCache>
            </c:strRef>
          </c:cat>
          <c:val>
            <c:numRef>
              <c:f>Sheet1!$G$2:$G$6</c:f>
              <c:numCache>
                <c:formatCode>General</c:formatCode>
                <c:ptCount val="5"/>
                <c:pt idx="0">
                  <c:v>0</c:v>
                </c:pt>
                <c:pt idx="1">
                  <c:v>4</c:v>
                </c:pt>
                <c:pt idx="2">
                  <c:v>3</c:v>
                </c:pt>
                <c:pt idx="3">
                  <c:v>1</c:v>
                </c:pt>
                <c:pt idx="4">
                  <c:v>0</c:v>
                </c:pt>
              </c:numCache>
            </c:numRef>
          </c:val>
        </c:ser>
        <c:ser>
          <c:idx val="6"/>
          <c:order val="6"/>
          <c:tx>
            <c:strRef>
              <c:f>Sheet1!$H$1</c:f>
              <c:strCache>
                <c:ptCount val="1"/>
                <c:pt idx="0">
                  <c:v>Švietimo komitetas</c:v>
                </c:pt>
              </c:strCache>
            </c:strRef>
          </c:tx>
          <c:cat>
            <c:strRef>
              <c:f>Sheet1!$A$2:$A$6</c:f>
              <c:strCache>
                <c:ptCount val="5"/>
                <c:pt idx="0">
                  <c:v>2010 metai</c:v>
                </c:pt>
                <c:pt idx="1">
                  <c:v>2011 metai</c:v>
                </c:pt>
                <c:pt idx="2">
                  <c:v>2012 metai</c:v>
                </c:pt>
                <c:pt idx="3">
                  <c:v>2013 metai </c:v>
                </c:pt>
                <c:pt idx="4">
                  <c:v>2014 metai </c:v>
                </c:pt>
              </c:strCache>
            </c:strRef>
          </c:cat>
          <c:val>
            <c:numRef>
              <c:f>Sheet1!$H$2:$H$6</c:f>
              <c:numCache>
                <c:formatCode>General</c:formatCode>
                <c:ptCount val="5"/>
                <c:pt idx="0">
                  <c:v>2</c:v>
                </c:pt>
                <c:pt idx="1">
                  <c:v>4</c:v>
                </c:pt>
                <c:pt idx="2">
                  <c:v>2</c:v>
                </c:pt>
                <c:pt idx="3">
                  <c:v>0</c:v>
                </c:pt>
                <c:pt idx="4">
                  <c:v>0</c:v>
                </c:pt>
              </c:numCache>
            </c:numRef>
          </c:val>
        </c:ser>
        <c:ser>
          <c:idx val="7"/>
          <c:order val="7"/>
          <c:tx>
            <c:strRef>
              <c:f>Sheet1!$I$1</c:f>
              <c:strCache>
                <c:ptCount val="1"/>
                <c:pt idx="0">
                  <c:v>Vartotojų teisių stebėsenos komitetas</c:v>
                </c:pt>
              </c:strCache>
            </c:strRef>
          </c:tx>
          <c:cat>
            <c:strRef>
              <c:f>Sheet1!$A$2:$A$6</c:f>
              <c:strCache>
                <c:ptCount val="5"/>
                <c:pt idx="0">
                  <c:v>2010 metai</c:v>
                </c:pt>
                <c:pt idx="1">
                  <c:v>2011 metai</c:v>
                </c:pt>
                <c:pt idx="2">
                  <c:v>2012 metai</c:v>
                </c:pt>
                <c:pt idx="3">
                  <c:v>2013 metai </c:v>
                </c:pt>
                <c:pt idx="4">
                  <c:v>2014 metai </c:v>
                </c:pt>
              </c:strCache>
            </c:strRef>
          </c:cat>
          <c:val>
            <c:numRef>
              <c:f>Sheet1!$I$2:$I$6</c:f>
              <c:numCache>
                <c:formatCode>General</c:formatCode>
                <c:ptCount val="5"/>
                <c:pt idx="0">
                  <c:v>14</c:v>
                </c:pt>
                <c:pt idx="1">
                  <c:v>6</c:v>
                </c:pt>
                <c:pt idx="2">
                  <c:v>8</c:v>
                </c:pt>
                <c:pt idx="3">
                  <c:v>1</c:v>
                </c:pt>
                <c:pt idx="4">
                  <c:v>0</c:v>
                </c:pt>
              </c:numCache>
            </c:numRef>
          </c:val>
        </c:ser>
        <c:ser>
          <c:idx val="8"/>
          <c:order val="8"/>
          <c:tx>
            <c:strRef>
              <c:f>Sheet1!$J$1</c:f>
              <c:strCache>
                <c:ptCount val="1"/>
                <c:pt idx="0">
                  <c:v>Trišalės tarybos bendradarbiavimo su europos ekonomikos ir sociaimnių reikalų komitetu komitetas</c:v>
                </c:pt>
              </c:strCache>
            </c:strRef>
          </c:tx>
          <c:cat>
            <c:strRef>
              <c:f>Sheet1!$A$2:$A$6</c:f>
              <c:strCache>
                <c:ptCount val="5"/>
                <c:pt idx="0">
                  <c:v>2010 metai</c:v>
                </c:pt>
                <c:pt idx="1">
                  <c:v>2011 metai</c:v>
                </c:pt>
                <c:pt idx="2">
                  <c:v>2012 metai</c:v>
                </c:pt>
                <c:pt idx="3">
                  <c:v>2013 metai </c:v>
                </c:pt>
                <c:pt idx="4">
                  <c:v>2014 metai </c:v>
                </c:pt>
              </c:strCache>
            </c:strRef>
          </c:cat>
          <c:val>
            <c:numRef>
              <c:f>Sheet1!$J$2:$J$6</c:f>
              <c:numCache>
                <c:formatCode>General</c:formatCode>
                <c:ptCount val="5"/>
                <c:pt idx="0">
                  <c:v>4</c:v>
                </c:pt>
                <c:pt idx="1">
                  <c:v>2</c:v>
                </c:pt>
                <c:pt idx="2">
                  <c:v>1</c:v>
                </c:pt>
                <c:pt idx="3">
                  <c:v>0</c:v>
                </c:pt>
                <c:pt idx="4">
                  <c:v>0</c:v>
                </c:pt>
              </c:numCache>
            </c:numRef>
          </c:val>
        </c:ser>
        <c:ser>
          <c:idx val="9"/>
          <c:order val="9"/>
          <c:tx>
            <c:strRef>
              <c:f>Sheet1!$K$1</c:f>
              <c:strCache>
                <c:ptCount val="1"/>
                <c:pt idx="0">
                  <c:v>Energetikos komitetas</c:v>
                </c:pt>
              </c:strCache>
            </c:strRef>
          </c:tx>
          <c:cat>
            <c:strRef>
              <c:f>Sheet1!$A$2:$A$6</c:f>
              <c:strCache>
                <c:ptCount val="5"/>
                <c:pt idx="0">
                  <c:v>2010 metai</c:v>
                </c:pt>
                <c:pt idx="1">
                  <c:v>2011 metai</c:v>
                </c:pt>
                <c:pt idx="2">
                  <c:v>2012 metai</c:v>
                </c:pt>
                <c:pt idx="3">
                  <c:v>2013 metai </c:v>
                </c:pt>
                <c:pt idx="4">
                  <c:v>2014 metai </c:v>
                </c:pt>
              </c:strCache>
            </c:strRef>
          </c:cat>
          <c:val>
            <c:numRef>
              <c:f>Sheet1!$K$2:$K$6</c:f>
              <c:numCache>
                <c:formatCode>General</c:formatCode>
                <c:ptCount val="5"/>
                <c:pt idx="0">
                  <c:v>2</c:v>
                </c:pt>
                <c:pt idx="1">
                  <c:v>4</c:v>
                </c:pt>
                <c:pt idx="2">
                  <c:v>0</c:v>
                </c:pt>
                <c:pt idx="3">
                  <c:v>2</c:v>
                </c:pt>
                <c:pt idx="4">
                  <c:v>0</c:v>
                </c:pt>
              </c:numCache>
            </c:numRef>
          </c:val>
        </c:ser>
        <c:ser>
          <c:idx val="10"/>
          <c:order val="10"/>
          <c:tx>
            <c:strRef>
              <c:f>Sheet1!$L$1</c:f>
              <c:strCache>
                <c:ptCount val="1"/>
                <c:pt idx="0">
                  <c:v>Mokslo įtakos ekonominei ir sociainei plėtrai komitetas</c:v>
                </c:pt>
              </c:strCache>
            </c:strRef>
          </c:tx>
          <c:cat>
            <c:strRef>
              <c:f>Sheet1!$A$2:$A$6</c:f>
              <c:strCache>
                <c:ptCount val="5"/>
                <c:pt idx="0">
                  <c:v>2010 metai</c:v>
                </c:pt>
                <c:pt idx="1">
                  <c:v>2011 metai</c:v>
                </c:pt>
                <c:pt idx="2">
                  <c:v>2012 metai</c:v>
                </c:pt>
                <c:pt idx="3">
                  <c:v>2013 metai </c:v>
                </c:pt>
                <c:pt idx="4">
                  <c:v>2014 metai </c:v>
                </c:pt>
              </c:strCache>
            </c:strRef>
          </c:cat>
          <c:val>
            <c:numRef>
              <c:f>Sheet1!$L$2:$L$6</c:f>
              <c:numCache>
                <c:formatCode>General</c:formatCode>
                <c:ptCount val="5"/>
                <c:pt idx="0">
                  <c:v>0</c:v>
                </c:pt>
                <c:pt idx="1">
                  <c:v>0</c:v>
                </c:pt>
                <c:pt idx="2">
                  <c:v>0</c:v>
                </c:pt>
                <c:pt idx="3">
                  <c:v>0</c:v>
                </c:pt>
                <c:pt idx="4">
                  <c:v>0</c:v>
                </c:pt>
              </c:numCache>
            </c:numRef>
          </c:val>
        </c:ser>
        <c:ser>
          <c:idx val="11"/>
          <c:order val="11"/>
          <c:tx>
            <c:strRef>
              <c:f>Sheet1!$M$1</c:f>
              <c:strCache>
                <c:ptCount val="1"/>
                <c:pt idx="0">
                  <c:v>Regioninės plėtros ir užimtumo darbo rinkoje komitetas</c:v>
                </c:pt>
              </c:strCache>
            </c:strRef>
          </c:tx>
          <c:cat>
            <c:strRef>
              <c:f>Sheet1!$A$2:$A$6</c:f>
              <c:strCache>
                <c:ptCount val="5"/>
                <c:pt idx="0">
                  <c:v>2010 metai</c:v>
                </c:pt>
                <c:pt idx="1">
                  <c:v>2011 metai</c:v>
                </c:pt>
                <c:pt idx="2">
                  <c:v>2012 metai</c:v>
                </c:pt>
                <c:pt idx="3">
                  <c:v>2013 metai </c:v>
                </c:pt>
                <c:pt idx="4">
                  <c:v>2014 metai </c:v>
                </c:pt>
              </c:strCache>
            </c:strRef>
          </c:cat>
          <c:val>
            <c:numRef>
              <c:f>Sheet1!$M$2:$M$6</c:f>
              <c:numCache>
                <c:formatCode>General</c:formatCode>
                <c:ptCount val="5"/>
                <c:pt idx="0">
                  <c:v>1</c:v>
                </c:pt>
                <c:pt idx="1">
                  <c:v>0</c:v>
                </c:pt>
                <c:pt idx="2">
                  <c:v>0</c:v>
                </c:pt>
                <c:pt idx="3">
                  <c:v>0</c:v>
                </c:pt>
                <c:pt idx="4">
                  <c:v>0</c:v>
                </c:pt>
              </c:numCache>
            </c:numRef>
          </c:val>
        </c:ser>
        <c:ser>
          <c:idx val="12"/>
          <c:order val="12"/>
          <c:tx>
            <c:strRef>
              <c:f>Sheet1!$N$1</c:f>
              <c:strCache>
                <c:ptCount val="1"/>
                <c:pt idx="0">
                  <c:v>Jaunimo verslumo ugdymo komitetas </c:v>
                </c:pt>
              </c:strCache>
            </c:strRef>
          </c:tx>
          <c:cat>
            <c:strRef>
              <c:f>Sheet1!$A$2:$A$6</c:f>
              <c:strCache>
                <c:ptCount val="5"/>
                <c:pt idx="0">
                  <c:v>2010 metai</c:v>
                </c:pt>
                <c:pt idx="1">
                  <c:v>2011 metai</c:v>
                </c:pt>
                <c:pt idx="2">
                  <c:v>2012 metai</c:v>
                </c:pt>
                <c:pt idx="3">
                  <c:v>2013 metai </c:v>
                </c:pt>
                <c:pt idx="4">
                  <c:v>2014 metai </c:v>
                </c:pt>
              </c:strCache>
            </c:strRef>
          </c:cat>
          <c:val>
            <c:numRef>
              <c:f>Sheet1!$N$2:$N$6</c:f>
              <c:numCache>
                <c:formatCode>General</c:formatCode>
                <c:ptCount val="5"/>
                <c:pt idx="0">
                  <c:v>1</c:v>
                </c:pt>
                <c:pt idx="1">
                  <c:v>2</c:v>
                </c:pt>
                <c:pt idx="2">
                  <c:v>2</c:v>
                </c:pt>
                <c:pt idx="3">
                  <c:v>8</c:v>
                </c:pt>
                <c:pt idx="4">
                  <c:v>2</c:v>
                </c:pt>
              </c:numCache>
            </c:numRef>
          </c:val>
        </c:ser>
        <c:ser>
          <c:idx val="13"/>
          <c:order val="13"/>
          <c:tx>
            <c:strRef>
              <c:f>Sheet1!$O$1</c:f>
              <c:strCache>
                <c:ptCount val="1"/>
                <c:pt idx="0">
                  <c:v>darbuotojų saugos ir sveikatos komisija</c:v>
                </c:pt>
              </c:strCache>
            </c:strRef>
          </c:tx>
          <c:cat>
            <c:strRef>
              <c:f>Sheet1!$A$2:$A$6</c:f>
              <c:strCache>
                <c:ptCount val="5"/>
                <c:pt idx="0">
                  <c:v>2010 metai</c:v>
                </c:pt>
                <c:pt idx="1">
                  <c:v>2011 metai</c:v>
                </c:pt>
                <c:pt idx="2">
                  <c:v>2012 metai</c:v>
                </c:pt>
                <c:pt idx="3">
                  <c:v>2013 metai </c:v>
                </c:pt>
                <c:pt idx="4">
                  <c:v>2014 metai </c:v>
                </c:pt>
              </c:strCache>
            </c:strRef>
          </c:cat>
          <c:val>
            <c:numRef>
              <c:f>Sheet1!$O$2:$O$6</c:f>
              <c:numCache>
                <c:formatCode>General</c:formatCode>
                <c:ptCount val="5"/>
                <c:pt idx="0">
                  <c:v>7</c:v>
                </c:pt>
                <c:pt idx="1">
                  <c:v>4</c:v>
                </c:pt>
                <c:pt idx="2">
                  <c:v>5</c:v>
                </c:pt>
                <c:pt idx="3">
                  <c:v>6</c:v>
                </c:pt>
                <c:pt idx="4">
                  <c:v>6</c:v>
                </c:pt>
              </c:numCache>
            </c:numRef>
          </c:val>
        </c:ser>
        <c:ser>
          <c:idx val="14"/>
          <c:order val="14"/>
          <c:tx>
            <c:strRef>
              <c:f>Sheet1!$P$1</c:f>
              <c:strCache>
                <c:ptCount val="1"/>
                <c:pt idx="0">
                  <c:v>Kultūros komitetas</c:v>
                </c:pt>
              </c:strCache>
            </c:strRef>
          </c:tx>
          <c:cat>
            <c:strRef>
              <c:f>Sheet1!$A$2:$A$6</c:f>
              <c:strCache>
                <c:ptCount val="5"/>
                <c:pt idx="0">
                  <c:v>2010 metai</c:v>
                </c:pt>
                <c:pt idx="1">
                  <c:v>2011 metai</c:v>
                </c:pt>
                <c:pt idx="2">
                  <c:v>2012 metai</c:v>
                </c:pt>
                <c:pt idx="3">
                  <c:v>2013 metai </c:v>
                </c:pt>
                <c:pt idx="4">
                  <c:v>2014 metai </c:v>
                </c:pt>
              </c:strCache>
            </c:strRef>
          </c:cat>
          <c:val>
            <c:numRef>
              <c:f>Sheet1!$P$2:$P$6</c:f>
              <c:numCache>
                <c:formatCode>General</c:formatCode>
                <c:ptCount val="5"/>
                <c:pt idx="3">
                  <c:v>2</c:v>
                </c:pt>
                <c:pt idx="4">
                  <c:v>3</c:v>
                </c:pt>
              </c:numCache>
            </c:numRef>
          </c:val>
        </c:ser>
        <c:dLbls/>
        <c:axId val="104712064"/>
        <c:axId val="104713600"/>
      </c:barChart>
      <c:catAx>
        <c:axId val="104712064"/>
        <c:scaling>
          <c:orientation val="minMax"/>
        </c:scaling>
        <c:axPos val="b"/>
        <c:numFmt formatCode="General" sourceLinked="1"/>
        <c:majorTickMark val="none"/>
        <c:tickLblPos val="nextTo"/>
        <c:crossAx val="104713600"/>
        <c:crosses val="autoZero"/>
        <c:auto val="1"/>
        <c:lblAlgn val="ctr"/>
        <c:lblOffset val="100"/>
      </c:catAx>
      <c:valAx>
        <c:axId val="104713600"/>
        <c:scaling>
          <c:orientation val="minMax"/>
        </c:scaling>
        <c:axPos val="l"/>
        <c:majorGridlines/>
        <c:numFmt formatCode="General" sourceLinked="1"/>
        <c:majorTickMark val="none"/>
        <c:tickLblPos val="nextTo"/>
        <c:crossAx val="104712064"/>
        <c:crosses val="autoZero"/>
        <c:crossBetween val="between"/>
      </c:valAx>
      <c:spPr>
        <a:noFill/>
        <a:ln w="25400">
          <a:noFill/>
        </a:ln>
      </c:spPr>
    </c:plotArea>
    <c:legend>
      <c:legendPos val="r"/>
      <c:layout>
        <c:manualLayout>
          <c:xMode val="edge"/>
          <c:yMode val="edge"/>
          <c:x val="0.57512398121287467"/>
          <c:y val="5.3701640323024616E-2"/>
          <c:w val="0.33533982594280992"/>
          <c:h val="0.82872934088556527"/>
        </c:manualLayout>
      </c:layout>
      <c:txPr>
        <a:bodyPr/>
        <a:lstStyle/>
        <a:p>
          <a:pPr>
            <a:defRPr sz="999">
              <a:latin typeface="Times New Roman" pitchFamily="18" charset="0"/>
              <a:cs typeface="Times New Roman" pitchFamily="18" charset="0"/>
            </a:defRPr>
          </a:pPr>
          <a:endParaRPr lang="lt-LT"/>
        </a:p>
      </c:txPr>
    </c:legend>
    <c:plotVisOnly val="1"/>
    <c:dispBlanksAs val="gap"/>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lt-LT"/>
  <c:chart>
    <c:title>
      <c:tx>
        <c:rich>
          <a:bodyPr/>
          <a:lstStyle/>
          <a:p>
            <a:pPr>
              <a:defRPr sz="1597" b="0">
                <a:solidFill>
                  <a:schemeClr val="tx2"/>
                </a:solidFill>
                <a:latin typeface="Times New Roman" pitchFamily="18" charset="0"/>
                <a:cs typeface="Times New Roman" pitchFamily="18" charset="0"/>
              </a:defRPr>
            </a:pPr>
            <a:r>
              <a:rPr lang="lt-LT" sz="1599" b="0" dirty="0" smtClean="0">
                <a:solidFill>
                  <a:schemeClr val="tx2"/>
                </a:solidFill>
                <a:latin typeface="Times New Roman" pitchFamily="18" charset="0"/>
                <a:cs typeface="Times New Roman" pitchFamily="18" charset="0"/>
              </a:rPr>
              <a:t>2010-2014 </a:t>
            </a:r>
            <a:r>
              <a:rPr lang="lt-LT" sz="1599" b="0" dirty="0">
                <a:solidFill>
                  <a:schemeClr val="tx2"/>
                </a:solidFill>
                <a:latin typeface="Times New Roman" pitchFamily="18" charset="0"/>
                <a:cs typeface="Times New Roman" pitchFamily="18" charset="0"/>
              </a:rPr>
              <a:t>metais </a:t>
            </a:r>
          </a:p>
          <a:p>
            <a:pPr>
              <a:defRPr sz="1597" b="0">
                <a:solidFill>
                  <a:schemeClr val="tx2"/>
                </a:solidFill>
                <a:latin typeface="Times New Roman" pitchFamily="18" charset="0"/>
                <a:cs typeface="Times New Roman" pitchFamily="18" charset="0"/>
              </a:defRPr>
            </a:pPr>
            <a:r>
              <a:rPr lang="lt-LT" sz="1599" b="0" dirty="0">
                <a:solidFill>
                  <a:schemeClr val="tx2"/>
                </a:solidFill>
                <a:latin typeface="Times New Roman" pitchFamily="18" charset="0"/>
                <a:cs typeface="Times New Roman" pitchFamily="18" charset="0"/>
              </a:rPr>
              <a:t>organizuotų komitetų,</a:t>
            </a:r>
            <a:r>
              <a:rPr lang="lt-LT" sz="1599" b="0" baseline="0" dirty="0">
                <a:solidFill>
                  <a:schemeClr val="tx2"/>
                </a:solidFill>
                <a:latin typeface="Times New Roman" pitchFamily="18" charset="0"/>
                <a:cs typeface="Times New Roman" pitchFamily="18" charset="0"/>
              </a:rPr>
              <a:t> komisijų </a:t>
            </a:r>
          </a:p>
          <a:p>
            <a:pPr>
              <a:defRPr sz="1597" b="0">
                <a:solidFill>
                  <a:schemeClr val="tx2"/>
                </a:solidFill>
                <a:latin typeface="Times New Roman" pitchFamily="18" charset="0"/>
                <a:cs typeface="Times New Roman" pitchFamily="18" charset="0"/>
              </a:defRPr>
            </a:pPr>
            <a:r>
              <a:rPr lang="lt-LT" sz="1599" b="0" dirty="0">
                <a:solidFill>
                  <a:schemeClr val="tx2"/>
                </a:solidFill>
                <a:latin typeface="Times New Roman" pitchFamily="18" charset="0"/>
                <a:cs typeface="Times New Roman" pitchFamily="18" charset="0"/>
              </a:rPr>
              <a:t>posėdžių suvestinė</a:t>
            </a:r>
          </a:p>
        </c:rich>
      </c:tx>
      <c:layout>
        <c:manualLayout>
          <c:xMode val="edge"/>
          <c:yMode val="edge"/>
          <c:x val="9.5353179536768445E-2"/>
          <c:y val="1.7608020563160777E-2"/>
        </c:manualLayout>
      </c:layout>
    </c:title>
    <c:plotArea>
      <c:layout>
        <c:manualLayout>
          <c:layoutTarget val="inner"/>
          <c:xMode val="edge"/>
          <c:yMode val="edge"/>
          <c:x val="3.6671736663666091E-2"/>
          <c:y val="0.24121551472732591"/>
          <c:w val="0.51924330395339702"/>
          <c:h val="0.49038081728034694"/>
        </c:manualLayout>
      </c:layout>
      <c:lineChart>
        <c:grouping val="stacked"/>
        <c:ser>
          <c:idx val="0"/>
          <c:order val="0"/>
          <c:tx>
            <c:strRef>
              <c:f>Sheet1!$B$1</c:f>
              <c:strCache>
                <c:ptCount val="1"/>
                <c:pt idx="0">
                  <c:v>Darbo santykių komisija</c:v>
                </c:pt>
              </c:strCache>
            </c:strRef>
          </c:tx>
          <c:marker>
            <c:symbol val="none"/>
          </c:marker>
          <c:cat>
            <c:strRef>
              <c:f>Sheet1!$A$2:$A$6</c:f>
              <c:strCache>
                <c:ptCount val="5"/>
                <c:pt idx="0">
                  <c:v>2010 metai</c:v>
                </c:pt>
                <c:pt idx="1">
                  <c:v>2011 metai</c:v>
                </c:pt>
                <c:pt idx="2">
                  <c:v>2012 metai</c:v>
                </c:pt>
                <c:pt idx="3">
                  <c:v>2013 metai </c:v>
                </c:pt>
                <c:pt idx="4">
                  <c:v>2014 metai </c:v>
                </c:pt>
              </c:strCache>
            </c:strRef>
          </c:cat>
          <c:val>
            <c:numRef>
              <c:f>Sheet1!$B$2:$B$6</c:f>
              <c:numCache>
                <c:formatCode>General</c:formatCode>
                <c:ptCount val="5"/>
                <c:pt idx="0">
                  <c:v>3</c:v>
                </c:pt>
                <c:pt idx="1">
                  <c:v>3</c:v>
                </c:pt>
                <c:pt idx="2">
                  <c:v>2</c:v>
                </c:pt>
                <c:pt idx="3">
                  <c:v>6</c:v>
                </c:pt>
                <c:pt idx="4">
                  <c:v>4</c:v>
                </c:pt>
              </c:numCache>
            </c:numRef>
          </c:val>
        </c:ser>
        <c:ser>
          <c:idx val="1"/>
          <c:order val="1"/>
          <c:tx>
            <c:strRef>
              <c:f>Sheet1!$C$1</c:f>
              <c:strCache>
                <c:ptCount val="1"/>
                <c:pt idx="0">
                  <c:v>Trišalių konsultacijų tarptautinėms darbo normoms įgyvendinti komisija</c:v>
                </c:pt>
              </c:strCache>
            </c:strRef>
          </c:tx>
          <c:marker>
            <c:symbol val="none"/>
          </c:marker>
          <c:cat>
            <c:strRef>
              <c:f>Sheet1!$A$2:$A$6</c:f>
              <c:strCache>
                <c:ptCount val="5"/>
                <c:pt idx="0">
                  <c:v>2010 metai</c:v>
                </c:pt>
                <c:pt idx="1">
                  <c:v>2011 metai</c:v>
                </c:pt>
                <c:pt idx="2">
                  <c:v>2012 metai</c:v>
                </c:pt>
                <c:pt idx="3">
                  <c:v>2013 metai </c:v>
                </c:pt>
                <c:pt idx="4">
                  <c:v>2014 metai </c:v>
                </c:pt>
              </c:strCache>
            </c:strRef>
          </c:cat>
          <c:val>
            <c:numRef>
              <c:f>Sheet1!$C$2:$C$6</c:f>
              <c:numCache>
                <c:formatCode>General</c:formatCode>
                <c:ptCount val="5"/>
                <c:pt idx="0">
                  <c:v>0</c:v>
                </c:pt>
                <c:pt idx="1">
                  <c:v>0</c:v>
                </c:pt>
                <c:pt idx="2">
                  <c:v>2</c:v>
                </c:pt>
                <c:pt idx="3">
                  <c:v>1</c:v>
                </c:pt>
                <c:pt idx="4">
                  <c:v>1</c:v>
                </c:pt>
              </c:numCache>
            </c:numRef>
          </c:val>
        </c:ser>
        <c:ser>
          <c:idx val="2"/>
          <c:order val="2"/>
          <c:tx>
            <c:strRef>
              <c:f>Sheet1!$D$1</c:f>
              <c:strCache>
                <c:ptCount val="1"/>
                <c:pt idx="0">
                  <c:v>Darbo apmokėjimo komisija</c:v>
                </c:pt>
              </c:strCache>
            </c:strRef>
          </c:tx>
          <c:marker>
            <c:symbol val="none"/>
          </c:marker>
          <c:cat>
            <c:strRef>
              <c:f>Sheet1!$A$2:$A$6</c:f>
              <c:strCache>
                <c:ptCount val="5"/>
                <c:pt idx="0">
                  <c:v>2010 metai</c:v>
                </c:pt>
                <c:pt idx="1">
                  <c:v>2011 metai</c:v>
                </c:pt>
                <c:pt idx="2">
                  <c:v>2012 metai</c:v>
                </c:pt>
                <c:pt idx="3">
                  <c:v>2013 metai </c:v>
                </c:pt>
                <c:pt idx="4">
                  <c:v>2014 metai </c:v>
                </c:pt>
              </c:strCache>
            </c:strRef>
          </c:cat>
          <c:val>
            <c:numRef>
              <c:f>Sheet1!$D$2:$D$6</c:f>
              <c:numCache>
                <c:formatCode>General</c:formatCode>
                <c:ptCount val="5"/>
                <c:pt idx="0">
                  <c:v>0</c:v>
                </c:pt>
                <c:pt idx="1">
                  <c:v>0</c:v>
                </c:pt>
                <c:pt idx="2">
                  <c:v>0</c:v>
                </c:pt>
                <c:pt idx="3">
                  <c:v>0</c:v>
                </c:pt>
                <c:pt idx="4">
                  <c:v>0</c:v>
                </c:pt>
              </c:numCache>
            </c:numRef>
          </c:val>
        </c:ser>
        <c:ser>
          <c:idx val="3"/>
          <c:order val="3"/>
          <c:tx>
            <c:strRef>
              <c:f>Sheet1!$E$1</c:f>
              <c:strCache>
                <c:ptCount val="1"/>
                <c:pt idx="0">
                  <c:v>Užimtumo ir socialinių garantijų komisija </c:v>
                </c:pt>
              </c:strCache>
            </c:strRef>
          </c:tx>
          <c:marker>
            <c:symbol val="none"/>
          </c:marker>
          <c:cat>
            <c:strRef>
              <c:f>Sheet1!$A$2:$A$6</c:f>
              <c:strCache>
                <c:ptCount val="5"/>
                <c:pt idx="0">
                  <c:v>2010 metai</c:v>
                </c:pt>
                <c:pt idx="1">
                  <c:v>2011 metai</c:v>
                </c:pt>
                <c:pt idx="2">
                  <c:v>2012 metai</c:v>
                </c:pt>
                <c:pt idx="3">
                  <c:v>2013 metai </c:v>
                </c:pt>
                <c:pt idx="4">
                  <c:v>2014 metai </c:v>
                </c:pt>
              </c:strCache>
            </c:strRef>
          </c:cat>
          <c:val>
            <c:numRef>
              <c:f>Sheet1!$E$2:$E$6</c:f>
              <c:numCache>
                <c:formatCode>General</c:formatCode>
                <c:ptCount val="5"/>
                <c:pt idx="0">
                  <c:v>0</c:v>
                </c:pt>
                <c:pt idx="1">
                  <c:v>0</c:v>
                </c:pt>
                <c:pt idx="2">
                  <c:v>0</c:v>
                </c:pt>
                <c:pt idx="3">
                  <c:v>0</c:v>
                </c:pt>
                <c:pt idx="4">
                  <c:v>0</c:v>
                </c:pt>
              </c:numCache>
            </c:numRef>
          </c:val>
        </c:ser>
        <c:ser>
          <c:idx val="4"/>
          <c:order val="4"/>
          <c:tx>
            <c:strRef>
              <c:f>Sheet1!$F$1</c:f>
              <c:strCache>
                <c:ptCount val="1"/>
                <c:pt idx="0">
                  <c:v>Valstybės tarnautojų dvišalė komisija</c:v>
                </c:pt>
              </c:strCache>
            </c:strRef>
          </c:tx>
          <c:marker>
            <c:symbol val="none"/>
          </c:marker>
          <c:cat>
            <c:strRef>
              <c:f>Sheet1!$A$2:$A$6</c:f>
              <c:strCache>
                <c:ptCount val="5"/>
                <c:pt idx="0">
                  <c:v>2010 metai</c:v>
                </c:pt>
                <c:pt idx="1">
                  <c:v>2011 metai</c:v>
                </c:pt>
                <c:pt idx="2">
                  <c:v>2012 metai</c:v>
                </c:pt>
                <c:pt idx="3">
                  <c:v>2013 metai </c:v>
                </c:pt>
                <c:pt idx="4">
                  <c:v>2014 metai </c:v>
                </c:pt>
              </c:strCache>
            </c:strRef>
          </c:cat>
          <c:val>
            <c:numRef>
              <c:f>Sheet1!$F$2:$F$6</c:f>
              <c:numCache>
                <c:formatCode>General</c:formatCode>
                <c:ptCount val="5"/>
                <c:pt idx="0">
                  <c:v>0</c:v>
                </c:pt>
                <c:pt idx="1">
                  <c:v>3</c:v>
                </c:pt>
                <c:pt idx="2">
                  <c:v>2</c:v>
                </c:pt>
                <c:pt idx="3">
                  <c:v>1</c:v>
                </c:pt>
                <c:pt idx="4">
                  <c:v>0</c:v>
                </c:pt>
              </c:numCache>
            </c:numRef>
          </c:val>
        </c:ser>
        <c:ser>
          <c:idx val="5"/>
          <c:order val="5"/>
          <c:tx>
            <c:strRef>
              <c:f>Sheet1!$G$1</c:f>
              <c:strCache>
                <c:ptCount val="1"/>
                <c:pt idx="0">
                  <c:v>Darnaus vystymosi komitetas</c:v>
                </c:pt>
              </c:strCache>
            </c:strRef>
          </c:tx>
          <c:marker>
            <c:symbol val="none"/>
          </c:marker>
          <c:cat>
            <c:strRef>
              <c:f>Sheet1!$A$2:$A$6</c:f>
              <c:strCache>
                <c:ptCount val="5"/>
                <c:pt idx="0">
                  <c:v>2010 metai</c:v>
                </c:pt>
                <c:pt idx="1">
                  <c:v>2011 metai</c:v>
                </c:pt>
                <c:pt idx="2">
                  <c:v>2012 metai</c:v>
                </c:pt>
                <c:pt idx="3">
                  <c:v>2013 metai </c:v>
                </c:pt>
                <c:pt idx="4">
                  <c:v>2014 metai </c:v>
                </c:pt>
              </c:strCache>
            </c:strRef>
          </c:cat>
          <c:val>
            <c:numRef>
              <c:f>Sheet1!$G$2:$G$6</c:f>
              <c:numCache>
                <c:formatCode>General</c:formatCode>
                <c:ptCount val="5"/>
                <c:pt idx="0">
                  <c:v>0</c:v>
                </c:pt>
                <c:pt idx="1">
                  <c:v>4</c:v>
                </c:pt>
                <c:pt idx="2">
                  <c:v>3</c:v>
                </c:pt>
                <c:pt idx="3">
                  <c:v>1</c:v>
                </c:pt>
                <c:pt idx="4">
                  <c:v>0</c:v>
                </c:pt>
              </c:numCache>
            </c:numRef>
          </c:val>
        </c:ser>
        <c:ser>
          <c:idx val="6"/>
          <c:order val="6"/>
          <c:tx>
            <c:strRef>
              <c:f>Sheet1!$H$1</c:f>
              <c:strCache>
                <c:ptCount val="1"/>
                <c:pt idx="0">
                  <c:v>Švietimo komitetas</c:v>
                </c:pt>
              </c:strCache>
            </c:strRef>
          </c:tx>
          <c:marker>
            <c:symbol val="none"/>
          </c:marker>
          <c:cat>
            <c:strRef>
              <c:f>Sheet1!$A$2:$A$6</c:f>
              <c:strCache>
                <c:ptCount val="5"/>
                <c:pt idx="0">
                  <c:v>2010 metai</c:v>
                </c:pt>
                <c:pt idx="1">
                  <c:v>2011 metai</c:v>
                </c:pt>
                <c:pt idx="2">
                  <c:v>2012 metai</c:v>
                </c:pt>
                <c:pt idx="3">
                  <c:v>2013 metai </c:v>
                </c:pt>
                <c:pt idx="4">
                  <c:v>2014 metai </c:v>
                </c:pt>
              </c:strCache>
            </c:strRef>
          </c:cat>
          <c:val>
            <c:numRef>
              <c:f>Sheet1!$H$2:$H$6</c:f>
              <c:numCache>
                <c:formatCode>General</c:formatCode>
                <c:ptCount val="5"/>
                <c:pt idx="0">
                  <c:v>2</c:v>
                </c:pt>
                <c:pt idx="1">
                  <c:v>4</c:v>
                </c:pt>
                <c:pt idx="2">
                  <c:v>2</c:v>
                </c:pt>
                <c:pt idx="3">
                  <c:v>0</c:v>
                </c:pt>
                <c:pt idx="4">
                  <c:v>0</c:v>
                </c:pt>
              </c:numCache>
            </c:numRef>
          </c:val>
        </c:ser>
        <c:ser>
          <c:idx val="7"/>
          <c:order val="7"/>
          <c:tx>
            <c:strRef>
              <c:f>Sheet1!$I$1</c:f>
              <c:strCache>
                <c:ptCount val="1"/>
                <c:pt idx="0">
                  <c:v>Vartotojų teisių stebėsenos komitetas</c:v>
                </c:pt>
              </c:strCache>
            </c:strRef>
          </c:tx>
          <c:marker>
            <c:symbol val="none"/>
          </c:marker>
          <c:cat>
            <c:strRef>
              <c:f>Sheet1!$A$2:$A$6</c:f>
              <c:strCache>
                <c:ptCount val="5"/>
                <c:pt idx="0">
                  <c:v>2010 metai</c:v>
                </c:pt>
                <c:pt idx="1">
                  <c:v>2011 metai</c:v>
                </c:pt>
                <c:pt idx="2">
                  <c:v>2012 metai</c:v>
                </c:pt>
                <c:pt idx="3">
                  <c:v>2013 metai </c:v>
                </c:pt>
                <c:pt idx="4">
                  <c:v>2014 metai </c:v>
                </c:pt>
              </c:strCache>
            </c:strRef>
          </c:cat>
          <c:val>
            <c:numRef>
              <c:f>Sheet1!$I$2:$I$6</c:f>
              <c:numCache>
                <c:formatCode>General</c:formatCode>
                <c:ptCount val="5"/>
                <c:pt idx="0">
                  <c:v>14</c:v>
                </c:pt>
                <c:pt idx="1">
                  <c:v>6</c:v>
                </c:pt>
                <c:pt idx="2">
                  <c:v>8</c:v>
                </c:pt>
                <c:pt idx="3">
                  <c:v>1</c:v>
                </c:pt>
                <c:pt idx="4">
                  <c:v>0</c:v>
                </c:pt>
              </c:numCache>
            </c:numRef>
          </c:val>
        </c:ser>
        <c:ser>
          <c:idx val="8"/>
          <c:order val="8"/>
          <c:tx>
            <c:strRef>
              <c:f>Sheet1!$J$1</c:f>
              <c:strCache>
                <c:ptCount val="1"/>
                <c:pt idx="0">
                  <c:v>Trišalės tarybos bendradarbiavimo su europos ekonomikos ir sociaimnių reikalų komitetu komitetas</c:v>
                </c:pt>
              </c:strCache>
            </c:strRef>
          </c:tx>
          <c:marker>
            <c:symbol val="none"/>
          </c:marker>
          <c:cat>
            <c:strRef>
              <c:f>Sheet1!$A$2:$A$6</c:f>
              <c:strCache>
                <c:ptCount val="5"/>
                <c:pt idx="0">
                  <c:v>2010 metai</c:v>
                </c:pt>
                <c:pt idx="1">
                  <c:v>2011 metai</c:v>
                </c:pt>
                <c:pt idx="2">
                  <c:v>2012 metai</c:v>
                </c:pt>
                <c:pt idx="3">
                  <c:v>2013 metai </c:v>
                </c:pt>
                <c:pt idx="4">
                  <c:v>2014 metai </c:v>
                </c:pt>
              </c:strCache>
            </c:strRef>
          </c:cat>
          <c:val>
            <c:numRef>
              <c:f>Sheet1!$J$2:$J$6</c:f>
              <c:numCache>
                <c:formatCode>General</c:formatCode>
                <c:ptCount val="5"/>
                <c:pt idx="0">
                  <c:v>4</c:v>
                </c:pt>
                <c:pt idx="1">
                  <c:v>2</c:v>
                </c:pt>
                <c:pt idx="2">
                  <c:v>1</c:v>
                </c:pt>
                <c:pt idx="3">
                  <c:v>0</c:v>
                </c:pt>
                <c:pt idx="4">
                  <c:v>0</c:v>
                </c:pt>
              </c:numCache>
            </c:numRef>
          </c:val>
        </c:ser>
        <c:ser>
          <c:idx val="9"/>
          <c:order val="9"/>
          <c:tx>
            <c:strRef>
              <c:f>Sheet1!$K$1</c:f>
              <c:strCache>
                <c:ptCount val="1"/>
                <c:pt idx="0">
                  <c:v>Energetikos komitetas</c:v>
                </c:pt>
              </c:strCache>
            </c:strRef>
          </c:tx>
          <c:marker>
            <c:symbol val="none"/>
          </c:marker>
          <c:cat>
            <c:strRef>
              <c:f>Sheet1!$A$2:$A$6</c:f>
              <c:strCache>
                <c:ptCount val="5"/>
                <c:pt idx="0">
                  <c:v>2010 metai</c:v>
                </c:pt>
                <c:pt idx="1">
                  <c:v>2011 metai</c:v>
                </c:pt>
                <c:pt idx="2">
                  <c:v>2012 metai</c:v>
                </c:pt>
                <c:pt idx="3">
                  <c:v>2013 metai </c:v>
                </c:pt>
                <c:pt idx="4">
                  <c:v>2014 metai </c:v>
                </c:pt>
              </c:strCache>
            </c:strRef>
          </c:cat>
          <c:val>
            <c:numRef>
              <c:f>Sheet1!$K$2:$K$6</c:f>
              <c:numCache>
                <c:formatCode>General</c:formatCode>
                <c:ptCount val="5"/>
                <c:pt idx="0">
                  <c:v>2</c:v>
                </c:pt>
                <c:pt idx="1">
                  <c:v>4</c:v>
                </c:pt>
                <c:pt idx="2">
                  <c:v>0</c:v>
                </c:pt>
                <c:pt idx="3">
                  <c:v>2</c:v>
                </c:pt>
                <c:pt idx="4">
                  <c:v>0</c:v>
                </c:pt>
              </c:numCache>
            </c:numRef>
          </c:val>
        </c:ser>
        <c:ser>
          <c:idx val="10"/>
          <c:order val="10"/>
          <c:tx>
            <c:strRef>
              <c:f>Sheet1!$L$1</c:f>
              <c:strCache>
                <c:ptCount val="1"/>
                <c:pt idx="0">
                  <c:v>Mokslo įtakos ekonominei ir sociainei plėtrai komitetas</c:v>
                </c:pt>
              </c:strCache>
            </c:strRef>
          </c:tx>
          <c:marker>
            <c:symbol val="none"/>
          </c:marker>
          <c:cat>
            <c:strRef>
              <c:f>Sheet1!$A$2:$A$6</c:f>
              <c:strCache>
                <c:ptCount val="5"/>
                <c:pt idx="0">
                  <c:v>2010 metai</c:v>
                </c:pt>
                <c:pt idx="1">
                  <c:v>2011 metai</c:v>
                </c:pt>
                <c:pt idx="2">
                  <c:v>2012 metai</c:v>
                </c:pt>
                <c:pt idx="3">
                  <c:v>2013 metai </c:v>
                </c:pt>
                <c:pt idx="4">
                  <c:v>2014 metai </c:v>
                </c:pt>
              </c:strCache>
            </c:strRef>
          </c:cat>
          <c:val>
            <c:numRef>
              <c:f>Sheet1!$L$2:$L$6</c:f>
              <c:numCache>
                <c:formatCode>General</c:formatCode>
                <c:ptCount val="5"/>
                <c:pt idx="0">
                  <c:v>0</c:v>
                </c:pt>
                <c:pt idx="1">
                  <c:v>0</c:v>
                </c:pt>
                <c:pt idx="2">
                  <c:v>0</c:v>
                </c:pt>
                <c:pt idx="3">
                  <c:v>0</c:v>
                </c:pt>
                <c:pt idx="4">
                  <c:v>0</c:v>
                </c:pt>
              </c:numCache>
            </c:numRef>
          </c:val>
        </c:ser>
        <c:ser>
          <c:idx val="11"/>
          <c:order val="11"/>
          <c:tx>
            <c:strRef>
              <c:f>Sheet1!$M$1</c:f>
              <c:strCache>
                <c:ptCount val="1"/>
                <c:pt idx="0">
                  <c:v>Regioninės plėtros ir užimtumo darbo rinkoje komitetas</c:v>
                </c:pt>
              </c:strCache>
            </c:strRef>
          </c:tx>
          <c:marker>
            <c:symbol val="none"/>
          </c:marker>
          <c:cat>
            <c:strRef>
              <c:f>Sheet1!$A$2:$A$6</c:f>
              <c:strCache>
                <c:ptCount val="5"/>
                <c:pt idx="0">
                  <c:v>2010 metai</c:v>
                </c:pt>
                <c:pt idx="1">
                  <c:v>2011 metai</c:v>
                </c:pt>
                <c:pt idx="2">
                  <c:v>2012 metai</c:v>
                </c:pt>
                <c:pt idx="3">
                  <c:v>2013 metai </c:v>
                </c:pt>
                <c:pt idx="4">
                  <c:v>2014 metai </c:v>
                </c:pt>
              </c:strCache>
            </c:strRef>
          </c:cat>
          <c:val>
            <c:numRef>
              <c:f>Sheet1!$M$2:$M$6</c:f>
              <c:numCache>
                <c:formatCode>General</c:formatCode>
                <c:ptCount val="5"/>
                <c:pt idx="0">
                  <c:v>1</c:v>
                </c:pt>
                <c:pt idx="1">
                  <c:v>0</c:v>
                </c:pt>
                <c:pt idx="2">
                  <c:v>0</c:v>
                </c:pt>
                <c:pt idx="3">
                  <c:v>0</c:v>
                </c:pt>
                <c:pt idx="4">
                  <c:v>0</c:v>
                </c:pt>
              </c:numCache>
            </c:numRef>
          </c:val>
        </c:ser>
        <c:ser>
          <c:idx val="12"/>
          <c:order val="12"/>
          <c:tx>
            <c:strRef>
              <c:f>Sheet1!$N$1</c:f>
              <c:strCache>
                <c:ptCount val="1"/>
                <c:pt idx="0">
                  <c:v>Jaunimo verslumo ugdymo komitetas </c:v>
                </c:pt>
              </c:strCache>
            </c:strRef>
          </c:tx>
          <c:marker>
            <c:symbol val="none"/>
          </c:marker>
          <c:cat>
            <c:strRef>
              <c:f>Sheet1!$A$2:$A$6</c:f>
              <c:strCache>
                <c:ptCount val="5"/>
                <c:pt idx="0">
                  <c:v>2010 metai</c:v>
                </c:pt>
                <c:pt idx="1">
                  <c:v>2011 metai</c:v>
                </c:pt>
                <c:pt idx="2">
                  <c:v>2012 metai</c:v>
                </c:pt>
                <c:pt idx="3">
                  <c:v>2013 metai </c:v>
                </c:pt>
                <c:pt idx="4">
                  <c:v>2014 metai </c:v>
                </c:pt>
              </c:strCache>
            </c:strRef>
          </c:cat>
          <c:val>
            <c:numRef>
              <c:f>Sheet1!$N$2:$N$6</c:f>
              <c:numCache>
                <c:formatCode>General</c:formatCode>
                <c:ptCount val="5"/>
                <c:pt idx="0">
                  <c:v>1</c:v>
                </c:pt>
                <c:pt idx="1">
                  <c:v>2</c:v>
                </c:pt>
                <c:pt idx="2">
                  <c:v>2</c:v>
                </c:pt>
                <c:pt idx="3">
                  <c:v>8</c:v>
                </c:pt>
                <c:pt idx="4">
                  <c:v>2</c:v>
                </c:pt>
              </c:numCache>
            </c:numRef>
          </c:val>
        </c:ser>
        <c:ser>
          <c:idx val="13"/>
          <c:order val="13"/>
          <c:tx>
            <c:strRef>
              <c:f>Sheet1!$O$1</c:f>
              <c:strCache>
                <c:ptCount val="1"/>
                <c:pt idx="0">
                  <c:v>darbuotojų saugos ir sveikatos komisija</c:v>
                </c:pt>
              </c:strCache>
            </c:strRef>
          </c:tx>
          <c:marker>
            <c:symbol val="none"/>
          </c:marker>
          <c:cat>
            <c:strRef>
              <c:f>Sheet1!$A$2:$A$6</c:f>
              <c:strCache>
                <c:ptCount val="5"/>
                <c:pt idx="0">
                  <c:v>2010 metai</c:v>
                </c:pt>
                <c:pt idx="1">
                  <c:v>2011 metai</c:v>
                </c:pt>
                <c:pt idx="2">
                  <c:v>2012 metai</c:v>
                </c:pt>
                <c:pt idx="3">
                  <c:v>2013 metai </c:v>
                </c:pt>
                <c:pt idx="4">
                  <c:v>2014 metai </c:v>
                </c:pt>
              </c:strCache>
            </c:strRef>
          </c:cat>
          <c:val>
            <c:numRef>
              <c:f>Sheet1!$O$2:$O$6</c:f>
              <c:numCache>
                <c:formatCode>General</c:formatCode>
                <c:ptCount val="5"/>
                <c:pt idx="0">
                  <c:v>7</c:v>
                </c:pt>
                <c:pt idx="1">
                  <c:v>4</c:v>
                </c:pt>
                <c:pt idx="2">
                  <c:v>5</c:v>
                </c:pt>
                <c:pt idx="3">
                  <c:v>6</c:v>
                </c:pt>
                <c:pt idx="4">
                  <c:v>6</c:v>
                </c:pt>
              </c:numCache>
            </c:numRef>
          </c:val>
        </c:ser>
        <c:ser>
          <c:idx val="14"/>
          <c:order val="14"/>
          <c:tx>
            <c:strRef>
              <c:f>Sheet1!$P$1</c:f>
              <c:strCache>
                <c:ptCount val="1"/>
                <c:pt idx="0">
                  <c:v>Kultūros komitetas</c:v>
                </c:pt>
              </c:strCache>
            </c:strRef>
          </c:tx>
          <c:marker>
            <c:symbol val="none"/>
          </c:marker>
          <c:cat>
            <c:strRef>
              <c:f>Sheet1!$A$2:$A$6</c:f>
              <c:strCache>
                <c:ptCount val="5"/>
                <c:pt idx="0">
                  <c:v>2010 metai</c:v>
                </c:pt>
                <c:pt idx="1">
                  <c:v>2011 metai</c:v>
                </c:pt>
                <c:pt idx="2">
                  <c:v>2012 metai</c:v>
                </c:pt>
                <c:pt idx="3">
                  <c:v>2013 metai </c:v>
                </c:pt>
                <c:pt idx="4">
                  <c:v>2014 metai </c:v>
                </c:pt>
              </c:strCache>
            </c:strRef>
          </c:cat>
          <c:val>
            <c:numRef>
              <c:f>Sheet1!$P$2:$P$6</c:f>
              <c:numCache>
                <c:formatCode>General</c:formatCode>
                <c:ptCount val="5"/>
                <c:pt idx="3">
                  <c:v>2</c:v>
                </c:pt>
                <c:pt idx="4">
                  <c:v>3</c:v>
                </c:pt>
              </c:numCache>
            </c:numRef>
          </c:val>
        </c:ser>
        <c:dLbls/>
        <c:marker val="1"/>
        <c:axId val="104948480"/>
        <c:axId val="104950016"/>
      </c:lineChart>
      <c:catAx>
        <c:axId val="104948480"/>
        <c:scaling>
          <c:orientation val="minMax"/>
        </c:scaling>
        <c:axPos val="b"/>
        <c:numFmt formatCode="General" sourceLinked="1"/>
        <c:majorTickMark val="none"/>
        <c:tickLblPos val="nextTo"/>
        <c:crossAx val="104950016"/>
        <c:crosses val="autoZero"/>
        <c:auto val="1"/>
        <c:lblAlgn val="ctr"/>
        <c:lblOffset val="100"/>
      </c:catAx>
      <c:valAx>
        <c:axId val="104950016"/>
        <c:scaling>
          <c:orientation val="minMax"/>
        </c:scaling>
        <c:axPos val="l"/>
        <c:majorGridlines/>
        <c:numFmt formatCode="General" sourceLinked="1"/>
        <c:majorTickMark val="none"/>
        <c:tickLblPos val="nextTo"/>
        <c:crossAx val="104948480"/>
        <c:crosses val="autoZero"/>
        <c:crossBetween val="between"/>
      </c:valAx>
      <c:spPr>
        <a:noFill/>
        <a:ln w="25400">
          <a:noFill/>
        </a:ln>
      </c:spPr>
    </c:plotArea>
    <c:legend>
      <c:legendPos val="r"/>
      <c:layout>
        <c:manualLayout>
          <c:xMode val="edge"/>
          <c:yMode val="edge"/>
          <c:x val="0.57512398121287467"/>
          <c:y val="5.3701640323024616E-2"/>
          <c:w val="0.33893346703101346"/>
          <c:h val="0.74922494834887254"/>
        </c:manualLayout>
      </c:layout>
      <c:txPr>
        <a:bodyPr/>
        <a:lstStyle/>
        <a:p>
          <a:pPr>
            <a:defRPr sz="999">
              <a:latin typeface="Times New Roman" pitchFamily="18" charset="0"/>
              <a:cs typeface="Times New Roman" pitchFamily="18" charset="0"/>
            </a:defRPr>
          </a:pPr>
          <a:endParaRPr lang="lt-LT"/>
        </a:p>
      </c:txPr>
    </c:legend>
    <c:plotVisOnly val="1"/>
    <c:dispBlanksAs val="zero"/>
  </c:chart>
  <c:externalData r:id="rId1"/>
</c:chartSpace>
</file>

<file path=ppt/drawings/_rels/drawing1.xml.rels><?xml version="1.0" encoding="UTF-8" standalone="yes"?>
<Relationships xmlns="http://schemas.openxmlformats.org/package/2006/relationships"><Relationship Id="rId1" Type="http://schemas.openxmlformats.org/officeDocument/2006/relationships/image" Target="../media/image2.png"/></Relationships>
</file>

<file path=ppt/drawings/drawing1.xml><?xml version="1.0" encoding="utf-8"?>
<c:userShapes xmlns:c="http://schemas.openxmlformats.org/drawingml/2006/chart">
  <cdr:relSizeAnchor xmlns:cdr="http://schemas.openxmlformats.org/drawingml/2006/chartDrawing">
    <cdr:from>
      <cdr:x>0.50943</cdr:x>
      <cdr:y>0.46342</cdr:y>
    </cdr:from>
    <cdr:to>
      <cdr:x>0.9717</cdr:x>
      <cdr:y>0.90299</cdr:y>
    </cdr:to>
    <cdr:pic>
      <cdr:nvPicPr>
        <cdr:cNvPr id="3"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3888432" y="2122477"/>
          <a:ext cx="3528392" cy="2013214"/>
        </a:xfrm>
        <a:prstGeom xmlns:a="http://schemas.openxmlformats.org/drawingml/2006/main" prst="rect">
          <a:avLst/>
        </a:prstGeom>
      </cdr:spPr>
    </cdr:pic>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2125"/>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lt-LT"/>
          </a:p>
        </p:txBody>
      </p:sp>
      <p:sp>
        <p:nvSpPr>
          <p:cNvPr id="3" name="Date Placeholder 2"/>
          <p:cNvSpPr>
            <a:spLocks noGrp="1"/>
          </p:cNvSpPr>
          <p:nvPr>
            <p:ph type="dt" idx="1"/>
          </p:nvPr>
        </p:nvSpPr>
        <p:spPr>
          <a:xfrm>
            <a:off x="3814763" y="0"/>
            <a:ext cx="2919412" cy="492125"/>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E7BD5DDA-EE56-4B70-8526-829D816F37D4}" type="datetimeFigureOut">
              <a:rPr lang="lt-LT"/>
              <a:pPr>
                <a:defRPr/>
              </a:pPr>
              <a:t>2015.01.26</a:t>
            </a:fld>
            <a:endParaRPr lang="lt-LT"/>
          </a:p>
        </p:txBody>
      </p:sp>
      <p:sp>
        <p:nvSpPr>
          <p:cNvPr id="4" name="Slide Image Placeholder 3"/>
          <p:cNvSpPr>
            <a:spLocks noGrp="1" noRot="1" noChangeAspect="1"/>
          </p:cNvSpPr>
          <p:nvPr>
            <p:ph type="sldImg" idx="2"/>
          </p:nvPr>
        </p:nvSpPr>
        <p:spPr>
          <a:xfrm>
            <a:off x="904875" y="739775"/>
            <a:ext cx="4926013" cy="3695700"/>
          </a:xfrm>
          <a:prstGeom prst="rect">
            <a:avLst/>
          </a:prstGeom>
          <a:noFill/>
          <a:ln w="12700">
            <a:solidFill>
              <a:prstClr val="black"/>
            </a:solidFill>
          </a:ln>
        </p:spPr>
        <p:txBody>
          <a:bodyPr vert="horz" lIns="91440" tIns="45720" rIns="91440" bIns="45720" rtlCol="0" anchor="ctr"/>
          <a:lstStyle/>
          <a:p>
            <a:pPr lvl="0"/>
            <a:endParaRPr lang="lt-LT" noProof="0"/>
          </a:p>
        </p:txBody>
      </p:sp>
      <p:sp>
        <p:nvSpPr>
          <p:cNvPr id="5" name="Notes Placeholder 4"/>
          <p:cNvSpPr>
            <a:spLocks noGrp="1"/>
          </p:cNvSpPr>
          <p:nvPr>
            <p:ph type="body" sz="quarter" idx="3"/>
          </p:nvPr>
        </p:nvSpPr>
        <p:spPr>
          <a:xfrm>
            <a:off x="673100" y="4681538"/>
            <a:ext cx="5389563" cy="4435475"/>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lt-LT" noProof="0"/>
          </a:p>
        </p:txBody>
      </p:sp>
      <p:sp>
        <p:nvSpPr>
          <p:cNvPr id="6" name="Footer Placeholder 5"/>
          <p:cNvSpPr>
            <a:spLocks noGrp="1"/>
          </p:cNvSpPr>
          <p:nvPr>
            <p:ph type="ftr" sz="quarter" idx="4"/>
          </p:nvPr>
        </p:nvSpPr>
        <p:spPr>
          <a:xfrm>
            <a:off x="0" y="9361488"/>
            <a:ext cx="2919413" cy="493712"/>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lt-LT"/>
          </a:p>
        </p:txBody>
      </p:sp>
      <p:sp>
        <p:nvSpPr>
          <p:cNvPr id="7" name="Slide Number Placeholder 6"/>
          <p:cNvSpPr>
            <a:spLocks noGrp="1"/>
          </p:cNvSpPr>
          <p:nvPr>
            <p:ph type="sldNum" sz="quarter" idx="5"/>
          </p:nvPr>
        </p:nvSpPr>
        <p:spPr>
          <a:xfrm>
            <a:off x="3814763" y="9361488"/>
            <a:ext cx="2919412" cy="493712"/>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F1BC6D6-56C5-4E6C-B584-6021D84418B8}" type="slidenum">
              <a:rPr lang="lt-LT"/>
              <a:pPr>
                <a:defRPr/>
              </a:pPr>
              <a:t>‹#›</a:t>
            </a:fld>
            <a:endParaRPr lang="lt-LT"/>
          </a:p>
        </p:txBody>
      </p:sp>
    </p:spTree>
    <p:extLst>
      <p:ext uri="{BB962C8B-B14F-4D97-AF65-F5344CB8AC3E}">
        <p14:creationId xmlns:p14="http://schemas.microsoft.com/office/powerpoint/2010/main" xmlns="" val="27379244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lt-L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lt-LT"/>
          </a:p>
        </p:txBody>
      </p:sp>
      <p:sp>
        <p:nvSpPr>
          <p:cNvPr id="4" name="Date Placeholder 3"/>
          <p:cNvSpPr>
            <a:spLocks noGrp="1"/>
          </p:cNvSpPr>
          <p:nvPr>
            <p:ph type="dt" sz="half" idx="10"/>
          </p:nvPr>
        </p:nvSpPr>
        <p:spPr/>
        <p:txBody>
          <a:bodyPr/>
          <a:lstStyle>
            <a:lvl1pPr>
              <a:defRPr/>
            </a:lvl1pPr>
          </a:lstStyle>
          <a:p>
            <a:pPr>
              <a:defRPr/>
            </a:pPr>
            <a:fld id="{D01F71A3-B657-4EBF-AFE3-47A275655B5A}" type="datetime1">
              <a:rPr lang="lt-LT"/>
              <a:pPr>
                <a:defRPr/>
              </a:pPr>
              <a:t>2015.01.26</a:t>
            </a:fld>
            <a:endParaRPr lang="lt-LT"/>
          </a:p>
        </p:txBody>
      </p:sp>
      <p:sp>
        <p:nvSpPr>
          <p:cNvPr id="5" name="Footer Placeholder 4"/>
          <p:cNvSpPr>
            <a:spLocks noGrp="1"/>
          </p:cNvSpPr>
          <p:nvPr>
            <p:ph type="ftr" sz="quarter" idx="11"/>
          </p:nvPr>
        </p:nvSpPr>
        <p:spPr/>
        <p:txBody>
          <a:bodyPr/>
          <a:lstStyle>
            <a:lvl1pPr>
              <a:defRPr/>
            </a:lvl1pPr>
          </a:lstStyle>
          <a:p>
            <a:pPr>
              <a:defRPr/>
            </a:pPr>
            <a:endParaRPr lang="lt-LT"/>
          </a:p>
        </p:txBody>
      </p:sp>
      <p:sp>
        <p:nvSpPr>
          <p:cNvPr id="6" name="Slide Number Placeholder 5"/>
          <p:cNvSpPr>
            <a:spLocks noGrp="1"/>
          </p:cNvSpPr>
          <p:nvPr>
            <p:ph type="sldNum" sz="quarter" idx="12"/>
          </p:nvPr>
        </p:nvSpPr>
        <p:spPr/>
        <p:txBody>
          <a:bodyPr/>
          <a:lstStyle>
            <a:lvl1pPr>
              <a:defRPr/>
            </a:lvl1pPr>
          </a:lstStyle>
          <a:p>
            <a:pPr>
              <a:defRPr/>
            </a:pPr>
            <a:fld id="{67678187-EDAD-4DEA-BB6E-B4A2964F2C87}" type="slidenum">
              <a:rPr lang="lt-LT"/>
              <a:pPr>
                <a:defRPr/>
              </a:pPr>
              <a:t>‹#›</a:t>
            </a:fld>
            <a:endParaRPr lang="lt-L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lvl1pPr>
              <a:defRPr/>
            </a:lvl1pPr>
          </a:lstStyle>
          <a:p>
            <a:pPr>
              <a:defRPr/>
            </a:pPr>
            <a:fld id="{6A43A5CE-F49C-49CB-ADEF-92DD4A675257}" type="datetime1">
              <a:rPr lang="lt-LT"/>
              <a:pPr>
                <a:defRPr/>
              </a:pPr>
              <a:t>2015.01.26</a:t>
            </a:fld>
            <a:endParaRPr lang="lt-LT"/>
          </a:p>
        </p:txBody>
      </p:sp>
      <p:sp>
        <p:nvSpPr>
          <p:cNvPr id="5" name="Footer Placeholder 4"/>
          <p:cNvSpPr>
            <a:spLocks noGrp="1"/>
          </p:cNvSpPr>
          <p:nvPr>
            <p:ph type="ftr" sz="quarter" idx="11"/>
          </p:nvPr>
        </p:nvSpPr>
        <p:spPr/>
        <p:txBody>
          <a:bodyPr/>
          <a:lstStyle>
            <a:lvl1pPr>
              <a:defRPr/>
            </a:lvl1pPr>
          </a:lstStyle>
          <a:p>
            <a:pPr>
              <a:defRPr/>
            </a:pPr>
            <a:endParaRPr lang="lt-LT"/>
          </a:p>
        </p:txBody>
      </p:sp>
      <p:sp>
        <p:nvSpPr>
          <p:cNvPr id="6" name="Slide Number Placeholder 5"/>
          <p:cNvSpPr>
            <a:spLocks noGrp="1"/>
          </p:cNvSpPr>
          <p:nvPr>
            <p:ph type="sldNum" sz="quarter" idx="12"/>
          </p:nvPr>
        </p:nvSpPr>
        <p:spPr/>
        <p:txBody>
          <a:bodyPr/>
          <a:lstStyle>
            <a:lvl1pPr>
              <a:defRPr/>
            </a:lvl1pPr>
          </a:lstStyle>
          <a:p>
            <a:pPr>
              <a:defRPr/>
            </a:pPr>
            <a:fld id="{67B8B98B-95B4-4C04-B865-EC12C0CD137F}" type="slidenum">
              <a:rPr lang="lt-LT"/>
              <a:pPr>
                <a:defRPr/>
              </a:pPr>
              <a:t>‹#›</a:t>
            </a:fld>
            <a:endParaRPr lang="lt-L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lt-L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lvl1pPr>
              <a:defRPr/>
            </a:lvl1pPr>
          </a:lstStyle>
          <a:p>
            <a:pPr>
              <a:defRPr/>
            </a:pPr>
            <a:fld id="{48D9C942-E063-45C4-A43B-2DF27DFCE421}" type="datetime1">
              <a:rPr lang="lt-LT"/>
              <a:pPr>
                <a:defRPr/>
              </a:pPr>
              <a:t>2015.01.26</a:t>
            </a:fld>
            <a:endParaRPr lang="lt-LT"/>
          </a:p>
        </p:txBody>
      </p:sp>
      <p:sp>
        <p:nvSpPr>
          <p:cNvPr id="5" name="Footer Placeholder 4"/>
          <p:cNvSpPr>
            <a:spLocks noGrp="1"/>
          </p:cNvSpPr>
          <p:nvPr>
            <p:ph type="ftr" sz="quarter" idx="11"/>
          </p:nvPr>
        </p:nvSpPr>
        <p:spPr/>
        <p:txBody>
          <a:bodyPr/>
          <a:lstStyle>
            <a:lvl1pPr>
              <a:defRPr/>
            </a:lvl1pPr>
          </a:lstStyle>
          <a:p>
            <a:pPr>
              <a:defRPr/>
            </a:pPr>
            <a:endParaRPr lang="lt-LT"/>
          </a:p>
        </p:txBody>
      </p:sp>
      <p:sp>
        <p:nvSpPr>
          <p:cNvPr id="6" name="Slide Number Placeholder 5"/>
          <p:cNvSpPr>
            <a:spLocks noGrp="1"/>
          </p:cNvSpPr>
          <p:nvPr>
            <p:ph type="sldNum" sz="quarter" idx="12"/>
          </p:nvPr>
        </p:nvSpPr>
        <p:spPr/>
        <p:txBody>
          <a:bodyPr/>
          <a:lstStyle>
            <a:lvl1pPr>
              <a:defRPr/>
            </a:lvl1pPr>
          </a:lstStyle>
          <a:p>
            <a:pPr>
              <a:defRPr/>
            </a:pPr>
            <a:fld id="{4F1B20DB-1752-4926-ABCB-AE1DE8CAC7B0}" type="slidenum">
              <a:rPr lang="lt-LT"/>
              <a:pPr>
                <a:defRPr/>
              </a:pPr>
              <a:t>‹#›</a:t>
            </a:fld>
            <a:endParaRPr lang="lt-L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lvl1pPr>
              <a:defRPr/>
            </a:lvl1pPr>
          </a:lstStyle>
          <a:p>
            <a:pPr>
              <a:defRPr/>
            </a:pPr>
            <a:fld id="{0D58E6E2-6AD2-4715-80B7-0AC638A4D6E7}" type="datetime1">
              <a:rPr lang="lt-LT"/>
              <a:pPr>
                <a:defRPr/>
              </a:pPr>
              <a:t>2015.01.26</a:t>
            </a:fld>
            <a:endParaRPr lang="lt-LT"/>
          </a:p>
        </p:txBody>
      </p:sp>
      <p:sp>
        <p:nvSpPr>
          <p:cNvPr id="5" name="Footer Placeholder 4"/>
          <p:cNvSpPr>
            <a:spLocks noGrp="1"/>
          </p:cNvSpPr>
          <p:nvPr>
            <p:ph type="ftr" sz="quarter" idx="11"/>
          </p:nvPr>
        </p:nvSpPr>
        <p:spPr/>
        <p:txBody>
          <a:bodyPr/>
          <a:lstStyle>
            <a:lvl1pPr>
              <a:defRPr/>
            </a:lvl1pPr>
          </a:lstStyle>
          <a:p>
            <a:pPr>
              <a:defRPr/>
            </a:pPr>
            <a:endParaRPr lang="lt-LT"/>
          </a:p>
        </p:txBody>
      </p:sp>
      <p:sp>
        <p:nvSpPr>
          <p:cNvPr id="6" name="Slide Number Placeholder 5"/>
          <p:cNvSpPr>
            <a:spLocks noGrp="1"/>
          </p:cNvSpPr>
          <p:nvPr>
            <p:ph type="sldNum" sz="quarter" idx="12"/>
          </p:nvPr>
        </p:nvSpPr>
        <p:spPr/>
        <p:txBody>
          <a:bodyPr/>
          <a:lstStyle>
            <a:lvl1pPr>
              <a:defRPr/>
            </a:lvl1pPr>
          </a:lstStyle>
          <a:p>
            <a:pPr>
              <a:defRPr/>
            </a:pPr>
            <a:fld id="{EEE59F57-AC3F-42F7-AE7F-1CC3BDCDA762}" type="slidenum">
              <a:rPr lang="lt-LT"/>
              <a:pPr>
                <a:defRPr/>
              </a:pPr>
              <a:t>‹#›</a:t>
            </a:fld>
            <a:endParaRPr lang="lt-L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t-L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F260DF4-2E57-43AD-B187-D1B6EEE5FDCB}" type="datetime1">
              <a:rPr lang="lt-LT"/>
              <a:pPr>
                <a:defRPr/>
              </a:pPr>
              <a:t>2015.01.26</a:t>
            </a:fld>
            <a:endParaRPr lang="lt-LT"/>
          </a:p>
        </p:txBody>
      </p:sp>
      <p:sp>
        <p:nvSpPr>
          <p:cNvPr id="5" name="Footer Placeholder 4"/>
          <p:cNvSpPr>
            <a:spLocks noGrp="1"/>
          </p:cNvSpPr>
          <p:nvPr>
            <p:ph type="ftr" sz="quarter" idx="11"/>
          </p:nvPr>
        </p:nvSpPr>
        <p:spPr/>
        <p:txBody>
          <a:bodyPr/>
          <a:lstStyle>
            <a:lvl1pPr>
              <a:defRPr/>
            </a:lvl1pPr>
          </a:lstStyle>
          <a:p>
            <a:pPr>
              <a:defRPr/>
            </a:pPr>
            <a:endParaRPr lang="lt-LT"/>
          </a:p>
        </p:txBody>
      </p:sp>
      <p:sp>
        <p:nvSpPr>
          <p:cNvPr id="6" name="Slide Number Placeholder 5"/>
          <p:cNvSpPr>
            <a:spLocks noGrp="1"/>
          </p:cNvSpPr>
          <p:nvPr>
            <p:ph type="sldNum" sz="quarter" idx="12"/>
          </p:nvPr>
        </p:nvSpPr>
        <p:spPr/>
        <p:txBody>
          <a:bodyPr/>
          <a:lstStyle>
            <a:lvl1pPr>
              <a:defRPr/>
            </a:lvl1pPr>
          </a:lstStyle>
          <a:p>
            <a:pPr>
              <a:defRPr/>
            </a:pPr>
            <a:fld id="{953E860A-0EE1-46E2-A7FE-080CA9E6DE4B}" type="slidenum">
              <a:rPr lang="lt-LT"/>
              <a:pPr>
                <a:defRPr/>
              </a:pPr>
              <a:t>‹#›</a:t>
            </a:fld>
            <a:endParaRPr lang="lt-L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Date Placeholder 3"/>
          <p:cNvSpPr>
            <a:spLocks noGrp="1"/>
          </p:cNvSpPr>
          <p:nvPr>
            <p:ph type="dt" sz="half" idx="10"/>
          </p:nvPr>
        </p:nvSpPr>
        <p:spPr/>
        <p:txBody>
          <a:bodyPr/>
          <a:lstStyle>
            <a:lvl1pPr>
              <a:defRPr/>
            </a:lvl1pPr>
          </a:lstStyle>
          <a:p>
            <a:pPr>
              <a:defRPr/>
            </a:pPr>
            <a:fld id="{D9892F47-B36D-4589-881E-9CD129407FDB}" type="datetime1">
              <a:rPr lang="lt-LT"/>
              <a:pPr>
                <a:defRPr/>
              </a:pPr>
              <a:t>2015.01.26</a:t>
            </a:fld>
            <a:endParaRPr lang="lt-LT"/>
          </a:p>
        </p:txBody>
      </p:sp>
      <p:sp>
        <p:nvSpPr>
          <p:cNvPr id="6" name="Footer Placeholder 4"/>
          <p:cNvSpPr>
            <a:spLocks noGrp="1"/>
          </p:cNvSpPr>
          <p:nvPr>
            <p:ph type="ftr" sz="quarter" idx="11"/>
          </p:nvPr>
        </p:nvSpPr>
        <p:spPr/>
        <p:txBody>
          <a:bodyPr/>
          <a:lstStyle>
            <a:lvl1pPr>
              <a:defRPr/>
            </a:lvl1pPr>
          </a:lstStyle>
          <a:p>
            <a:pPr>
              <a:defRPr/>
            </a:pPr>
            <a:endParaRPr lang="lt-LT"/>
          </a:p>
        </p:txBody>
      </p:sp>
      <p:sp>
        <p:nvSpPr>
          <p:cNvPr id="7" name="Slide Number Placeholder 5"/>
          <p:cNvSpPr>
            <a:spLocks noGrp="1"/>
          </p:cNvSpPr>
          <p:nvPr>
            <p:ph type="sldNum" sz="quarter" idx="12"/>
          </p:nvPr>
        </p:nvSpPr>
        <p:spPr/>
        <p:txBody>
          <a:bodyPr/>
          <a:lstStyle>
            <a:lvl1pPr>
              <a:defRPr/>
            </a:lvl1pPr>
          </a:lstStyle>
          <a:p>
            <a:pPr>
              <a:defRPr/>
            </a:pPr>
            <a:fld id="{F8829BFF-3F86-48D9-83CB-8175E3538AC1}" type="slidenum">
              <a:rPr lang="lt-LT"/>
              <a:pPr>
                <a:defRPr/>
              </a:pPr>
              <a:t>‹#›</a:t>
            </a:fld>
            <a:endParaRPr lang="lt-L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lt-L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7" name="Date Placeholder 3"/>
          <p:cNvSpPr>
            <a:spLocks noGrp="1"/>
          </p:cNvSpPr>
          <p:nvPr>
            <p:ph type="dt" sz="half" idx="10"/>
          </p:nvPr>
        </p:nvSpPr>
        <p:spPr/>
        <p:txBody>
          <a:bodyPr/>
          <a:lstStyle>
            <a:lvl1pPr>
              <a:defRPr/>
            </a:lvl1pPr>
          </a:lstStyle>
          <a:p>
            <a:pPr>
              <a:defRPr/>
            </a:pPr>
            <a:fld id="{66B0765A-98A4-4C3F-9CBA-04FC2CE9DED3}" type="datetime1">
              <a:rPr lang="lt-LT"/>
              <a:pPr>
                <a:defRPr/>
              </a:pPr>
              <a:t>2015.01.26</a:t>
            </a:fld>
            <a:endParaRPr lang="lt-LT"/>
          </a:p>
        </p:txBody>
      </p:sp>
      <p:sp>
        <p:nvSpPr>
          <p:cNvPr id="8" name="Footer Placeholder 4"/>
          <p:cNvSpPr>
            <a:spLocks noGrp="1"/>
          </p:cNvSpPr>
          <p:nvPr>
            <p:ph type="ftr" sz="quarter" idx="11"/>
          </p:nvPr>
        </p:nvSpPr>
        <p:spPr/>
        <p:txBody>
          <a:bodyPr/>
          <a:lstStyle>
            <a:lvl1pPr>
              <a:defRPr/>
            </a:lvl1pPr>
          </a:lstStyle>
          <a:p>
            <a:pPr>
              <a:defRPr/>
            </a:pPr>
            <a:endParaRPr lang="lt-LT"/>
          </a:p>
        </p:txBody>
      </p:sp>
      <p:sp>
        <p:nvSpPr>
          <p:cNvPr id="9" name="Slide Number Placeholder 5"/>
          <p:cNvSpPr>
            <a:spLocks noGrp="1"/>
          </p:cNvSpPr>
          <p:nvPr>
            <p:ph type="sldNum" sz="quarter" idx="12"/>
          </p:nvPr>
        </p:nvSpPr>
        <p:spPr/>
        <p:txBody>
          <a:bodyPr/>
          <a:lstStyle>
            <a:lvl1pPr>
              <a:defRPr/>
            </a:lvl1pPr>
          </a:lstStyle>
          <a:p>
            <a:pPr>
              <a:defRPr/>
            </a:pPr>
            <a:fld id="{11D042C6-79F4-498B-A6FB-B293763509FC}" type="slidenum">
              <a:rPr lang="lt-LT"/>
              <a:pPr>
                <a:defRPr/>
              </a:pPr>
              <a:t>‹#›</a:t>
            </a:fld>
            <a:endParaRPr lang="lt-L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Date Placeholder 3"/>
          <p:cNvSpPr>
            <a:spLocks noGrp="1"/>
          </p:cNvSpPr>
          <p:nvPr>
            <p:ph type="dt" sz="half" idx="10"/>
          </p:nvPr>
        </p:nvSpPr>
        <p:spPr/>
        <p:txBody>
          <a:bodyPr/>
          <a:lstStyle>
            <a:lvl1pPr>
              <a:defRPr/>
            </a:lvl1pPr>
          </a:lstStyle>
          <a:p>
            <a:pPr>
              <a:defRPr/>
            </a:pPr>
            <a:fld id="{D5DDD38F-B794-4C56-A67F-5001612E30F6}" type="datetime1">
              <a:rPr lang="lt-LT"/>
              <a:pPr>
                <a:defRPr/>
              </a:pPr>
              <a:t>2015.01.26</a:t>
            </a:fld>
            <a:endParaRPr lang="lt-LT"/>
          </a:p>
        </p:txBody>
      </p:sp>
      <p:sp>
        <p:nvSpPr>
          <p:cNvPr id="4" name="Footer Placeholder 4"/>
          <p:cNvSpPr>
            <a:spLocks noGrp="1"/>
          </p:cNvSpPr>
          <p:nvPr>
            <p:ph type="ftr" sz="quarter" idx="11"/>
          </p:nvPr>
        </p:nvSpPr>
        <p:spPr/>
        <p:txBody>
          <a:bodyPr/>
          <a:lstStyle>
            <a:lvl1pPr>
              <a:defRPr/>
            </a:lvl1pPr>
          </a:lstStyle>
          <a:p>
            <a:pPr>
              <a:defRPr/>
            </a:pPr>
            <a:endParaRPr lang="lt-LT"/>
          </a:p>
        </p:txBody>
      </p:sp>
      <p:sp>
        <p:nvSpPr>
          <p:cNvPr id="5" name="Slide Number Placeholder 5"/>
          <p:cNvSpPr>
            <a:spLocks noGrp="1"/>
          </p:cNvSpPr>
          <p:nvPr>
            <p:ph type="sldNum" sz="quarter" idx="12"/>
          </p:nvPr>
        </p:nvSpPr>
        <p:spPr/>
        <p:txBody>
          <a:bodyPr/>
          <a:lstStyle>
            <a:lvl1pPr>
              <a:defRPr/>
            </a:lvl1pPr>
          </a:lstStyle>
          <a:p>
            <a:pPr>
              <a:defRPr/>
            </a:pPr>
            <a:fld id="{DB335FA5-5C62-4470-B010-D165C48C76DA}" type="slidenum">
              <a:rPr lang="lt-LT"/>
              <a:pPr>
                <a:defRPr/>
              </a:pPr>
              <a:t>‹#›</a:t>
            </a:fld>
            <a:endParaRPr lang="lt-L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FD6B9EA-FE6D-4551-B5C2-E069DE38D393}" type="datetime1">
              <a:rPr lang="lt-LT"/>
              <a:pPr>
                <a:defRPr/>
              </a:pPr>
              <a:t>2015.01.26</a:t>
            </a:fld>
            <a:endParaRPr lang="lt-LT"/>
          </a:p>
        </p:txBody>
      </p:sp>
      <p:sp>
        <p:nvSpPr>
          <p:cNvPr id="3" name="Footer Placeholder 4"/>
          <p:cNvSpPr>
            <a:spLocks noGrp="1"/>
          </p:cNvSpPr>
          <p:nvPr>
            <p:ph type="ftr" sz="quarter" idx="11"/>
          </p:nvPr>
        </p:nvSpPr>
        <p:spPr/>
        <p:txBody>
          <a:bodyPr/>
          <a:lstStyle>
            <a:lvl1pPr>
              <a:defRPr/>
            </a:lvl1pPr>
          </a:lstStyle>
          <a:p>
            <a:pPr>
              <a:defRPr/>
            </a:pPr>
            <a:endParaRPr lang="lt-LT"/>
          </a:p>
        </p:txBody>
      </p:sp>
      <p:sp>
        <p:nvSpPr>
          <p:cNvPr id="4" name="Slide Number Placeholder 5"/>
          <p:cNvSpPr>
            <a:spLocks noGrp="1"/>
          </p:cNvSpPr>
          <p:nvPr>
            <p:ph type="sldNum" sz="quarter" idx="12"/>
          </p:nvPr>
        </p:nvSpPr>
        <p:spPr/>
        <p:txBody>
          <a:bodyPr/>
          <a:lstStyle>
            <a:lvl1pPr>
              <a:defRPr/>
            </a:lvl1pPr>
          </a:lstStyle>
          <a:p>
            <a:pPr>
              <a:defRPr/>
            </a:pPr>
            <a:fld id="{84A13B00-ECB3-45D2-ABED-EA14C2C52492}" type="slidenum">
              <a:rPr lang="lt-LT"/>
              <a:pPr>
                <a:defRPr/>
              </a:pPr>
              <a:t>‹#›</a:t>
            </a:fld>
            <a:endParaRPr lang="lt-L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lt-L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64F0C90-81AB-4D15-8FAA-F8CDF62898A1}" type="datetime1">
              <a:rPr lang="lt-LT"/>
              <a:pPr>
                <a:defRPr/>
              </a:pPr>
              <a:t>2015.01.26</a:t>
            </a:fld>
            <a:endParaRPr lang="lt-LT"/>
          </a:p>
        </p:txBody>
      </p:sp>
      <p:sp>
        <p:nvSpPr>
          <p:cNvPr id="6" name="Footer Placeholder 4"/>
          <p:cNvSpPr>
            <a:spLocks noGrp="1"/>
          </p:cNvSpPr>
          <p:nvPr>
            <p:ph type="ftr" sz="quarter" idx="11"/>
          </p:nvPr>
        </p:nvSpPr>
        <p:spPr/>
        <p:txBody>
          <a:bodyPr/>
          <a:lstStyle>
            <a:lvl1pPr>
              <a:defRPr/>
            </a:lvl1pPr>
          </a:lstStyle>
          <a:p>
            <a:pPr>
              <a:defRPr/>
            </a:pPr>
            <a:endParaRPr lang="lt-LT"/>
          </a:p>
        </p:txBody>
      </p:sp>
      <p:sp>
        <p:nvSpPr>
          <p:cNvPr id="7" name="Slide Number Placeholder 5"/>
          <p:cNvSpPr>
            <a:spLocks noGrp="1"/>
          </p:cNvSpPr>
          <p:nvPr>
            <p:ph type="sldNum" sz="quarter" idx="12"/>
          </p:nvPr>
        </p:nvSpPr>
        <p:spPr/>
        <p:txBody>
          <a:bodyPr/>
          <a:lstStyle>
            <a:lvl1pPr>
              <a:defRPr/>
            </a:lvl1pPr>
          </a:lstStyle>
          <a:p>
            <a:pPr>
              <a:defRPr/>
            </a:pPr>
            <a:fld id="{13F4C893-3C4A-42B4-B26C-95C1E5B13FFF}" type="slidenum">
              <a:rPr lang="lt-LT"/>
              <a:pPr>
                <a:defRPr/>
              </a:pPr>
              <a:t>‹#›</a:t>
            </a:fld>
            <a:endParaRPr lang="lt-L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lt-LT"/>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lt-LT"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480D65D-1736-4503-A3EE-E98C15CF586F}" type="datetime1">
              <a:rPr lang="lt-LT"/>
              <a:pPr>
                <a:defRPr/>
              </a:pPr>
              <a:t>2015.01.26</a:t>
            </a:fld>
            <a:endParaRPr lang="lt-LT"/>
          </a:p>
        </p:txBody>
      </p:sp>
      <p:sp>
        <p:nvSpPr>
          <p:cNvPr id="6" name="Footer Placeholder 4"/>
          <p:cNvSpPr>
            <a:spLocks noGrp="1"/>
          </p:cNvSpPr>
          <p:nvPr>
            <p:ph type="ftr" sz="quarter" idx="11"/>
          </p:nvPr>
        </p:nvSpPr>
        <p:spPr/>
        <p:txBody>
          <a:bodyPr/>
          <a:lstStyle>
            <a:lvl1pPr>
              <a:defRPr/>
            </a:lvl1pPr>
          </a:lstStyle>
          <a:p>
            <a:pPr>
              <a:defRPr/>
            </a:pPr>
            <a:endParaRPr lang="lt-LT"/>
          </a:p>
        </p:txBody>
      </p:sp>
      <p:sp>
        <p:nvSpPr>
          <p:cNvPr id="7" name="Slide Number Placeholder 5"/>
          <p:cNvSpPr>
            <a:spLocks noGrp="1"/>
          </p:cNvSpPr>
          <p:nvPr>
            <p:ph type="sldNum" sz="quarter" idx="12"/>
          </p:nvPr>
        </p:nvSpPr>
        <p:spPr/>
        <p:txBody>
          <a:bodyPr/>
          <a:lstStyle>
            <a:lvl1pPr>
              <a:defRPr/>
            </a:lvl1pPr>
          </a:lstStyle>
          <a:p>
            <a:pPr>
              <a:defRPr/>
            </a:pPr>
            <a:fld id="{977FDBBE-965B-4932-8A73-62D498859E98}" type="slidenum">
              <a:rPr lang="lt-LT"/>
              <a:pPr>
                <a:defRPr/>
              </a:pPr>
              <a:t>‹#›</a:t>
            </a:fld>
            <a:endParaRPr lang="lt-L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alpha val="60000"/>
          </a:schemeClr>
        </a:solidFill>
        <a:effectLst/>
      </p:bgPr>
    </p:bg>
    <p:spTree>
      <p:nvGrpSpPr>
        <p:cNvPr id="1" name=""/>
        <p:cNvGrpSpPr/>
        <p:nvPr/>
      </p:nvGrpSpPr>
      <p:grpSpPr>
        <a:xfrm>
          <a:off x="0" y="0"/>
          <a:ext cx="0" cy="0"/>
          <a:chOff x="0" y="0"/>
          <a:chExt cx="0" cy="0"/>
        </a:xfrm>
      </p:grpSpPr>
      <p:sp>
        <p:nvSpPr>
          <p:cNvPr id="2253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lt-LT" smtClean="0"/>
          </a:p>
        </p:txBody>
      </p:sp>
      <p:sp>
        <p:nvSpPr>
          <p:cNvPr id="2253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E89A2CA9-11B5-4099-9D4E-4319DE34E682}" type="datetime1">
              <a:rPr lang="lt-LT"/>
              <a:pPr>
                <a:defRPr/>
              </a:pPr>
              <a:t>2015.01.26</a:t>
            </a:fld>
            <a:endParaRPr lang="lt-LT"/>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lt-LT"/>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BF3FD2FD-DB26-4845-93EE-6BFDC0F9BC1B}" type="slidenum">
              <a:rPr lang="lt-LT"/>
              <a:pPr>
                <a:defRPr/>
              </a:pPr>
              <a:t>‹#›</a:t>
            </a:fld>
            <a:endParaRPr lang="lt-L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539750" y="620713"/>
            <a:ext cx="8229600" cy="1647825"/>
          </a:xfrm>
        </p:spPr>
        <p:txBody>
          <a:bodyPr rtlCol="0">
            <a:noAutofit/>
          </a:bodyPr>
          <a:lstStyle/>
          <a:p>
            <a:pPr eaLnBrk="1" fontAlgn="auto" hangingPunct="1">
              <a:spcAft>
                <a:spcPts val="0"/>
              </a:spcAft>
              <a:defRPr sz="1597" b="0" i="0" u="none" strike="noStrike" kern="1200" baseline="0">
                <a:solidFill>
                  <a:srgbClr val="1F497D"/>
                </a:solidFill>
                <a:latin typeface="Times New Roman" pitchFamily="18" charset="0"/>
                <a:ea typeface="+mn-ea"/>
                <a:cs typeface="Times New Roman" pitchFamily="18" charset="0"/>
              </a:defRPr>
            </a:pPr>
            <a:r>
              <a:rPr lang="lt-LT" sz="4000" b="1" i="1" dirty="0" smtClean="0">
                <a:solidFill>
                  <a:schemeClr val="accent1">
                    <a:lumMod val="75000"/>
                  </a:schemeClr>
                </a:solidFill>
                <a:latin typeface="Times New Roman" pitchFamily="18" charset="0"/>
                <a:ea typeface="+mn-ea"/>
                <a:cs typeface="Times New Roman" pitchFamily="18" charset="0"/>
              </a:rPr>
              <a:t>Lietuvos Respublikos trišalės tarybos veikla   </a:t>
            </a:r>
            <a:r>
              <a:rPr lang="lt-LT" sz="4000" b="1" i="1" dirty="0">
                <a:solidFill>
                  <a:schemeClr val="accent1">
                    <a:lumMod val="75000"/>
                  </a:schemeClr>
                </a:solidFill>
                <a:latin typeface="Times New Roman" pitchFamily="18" charset="0"/>
                <a:ea typeface="+mn-ea"/>
                <a:cs typeface="Times New Roman" pitchFamily="18" charset="0"/>
              </a:rPr>
              <a:t/>
            </a:r>
            <a:br>
              <a:rPr lang="lt-LT" sz="4000" b="1" i="1" dirty="0">
                <a:solidFill>
                  <a:schemeClr val="accent1">
                    <a:lumMod val="75000"/>
                  </a:schemeClr>
                </a:solidFill>
                <a:latin typeface="Times New Roman" pitchFamily="18" charset="0"/>
                <a:ea typeface="+mn-ea"/>
                <a:cs typeface="Times New Roman" pitchFamily="18" charset="0"/>
              </a:rPr>
            </a:br>
            <a:endParaRPr lang="lt-LT" sz="4000" b="1" i="1" dirty="0" smtClean="0">
              <a:solidFill>
                <a:schemeClr val="accent1">
                  <a:lumMod val="75000"/>
                </a:schemeClr>
              </a:solidFill>
              <a:latin typeface="Times New Roman" pitchFamily="18" charset="0"/>
              <a:ea typeface="+mn-ea"/>
              <a:cs typeface="Times New Roman" pitchFamily="18" charset="0"/>
            </a:endParaRPr>
          </a:p>
        </p:txBody>
      </p:sp>
      <p:pic>
        <p:nvPicPr>
          <p:cNvPr id="14338" name="Picture 3" descr="C:\Users\vartotojas1\Desktop\Laikini\DSCN0791.JPG"/>
          <p:cNvPicPr>
            <a:picLocks noChangeAspect="1" noChangeArrowheads="1"/>
          </p:cNvPicPr>
          <p:nvPr/>
        </p:nvPicPr>
        <p:blipFill>
          <a:blip r:embed="rId2"/>
          <a:srcRect/>
          <a:stretch>
            <a:fillRect/>
          </a:stretch>
        </p:blipFill>
        <p:spPr bwMode="auto">
          <a:xfrm>
            <a:off x="1692275" y="2516188"/>
            <a:ext cx="5543550" cy="3697287"/>
          </a:xfrm>
          <a:prstGeom prst="rect">
            <a:avLst/>
          </a:prstGeom>
          <a:noFill/>
          <a:ln w="9525">
            <a:noFill/>
            <a:miter lim="800000"/>
            <a:headEnd/>
            <a:tailEnd/>
          </a:ln>
        </p:spPr>
      </p:pic>
      <p:sp>
        <p:nvSpPr>
          <p:cNvPr id="3" name="Slide Number Placeholder 2"/>
          <p:cNvSpPr>
            <a:spLocks noGrp="1"/>
          </p:cNvSpPr>
          <p:nvPr>
            <p:ph type="sldNum" sz="quarter" idx="12"/>
          </p:nvPr>
        </p:nvSpPr>
        <p:spPr/>
        <p:txBody>
          <a:bodyPr/>
          <a:lstStyle/>
          <a:p>
            <a:pPr>
              <a:defRPr/>
            </a:pPr>
            <a:fld id="{66E559EE-7290-4D10-BABE-ADE49F33F1F2}" type="slidenum">
              <a:rPr lang="lt-LT" smtClean="0"/>
              <a:pPr>
                <a:defRPr/>
              </a:pPr>
              <a:t>1</a:t>
            </a:fld>
            <a:endParaRPr lang="lt-L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numerio vietos rezervavimo ženklas 1"/>
          <p:cNvSpPr>
            <a:spLocks noGrp="1"/>
          </p:cNvSpPr>
          <p:nvPr>
            <p:ph type="sldNum" sz="quarter" idx="12"/>
          </p:nvPr>
        </p:nvSpPr>
        <p:spPr/>
        <p:txBody>
          <a:bodyPr/>
          <a:lstStyle/>
          <a:p>
            <a:pPr>
              <a:defRPr/>
            </a:pPr>
            <a:fld id="{84A13B00-ECB3-45D2-ABED-EA14C2C52492}" type="slidenum">
              <a:rPr lang="lt-LT" smtClean="0"/>
              <a:pPr>
                <a:defRPr/>
              </a:pPr>
              <a:t>10</a:t>
            </a:fld>
            <a:endParaRPr lang="lt-LT"/>
          </a:p>
        </p:txBody>
      </p:sp>
      <p:sp>
        <p:nvSpPr>
          <p:cNvPr id="3" name="Stačiakampis 2"/>
          <p:cNvSpPr/>
          <p:nvPr/>
        </p:nvSpPr>
        <p:spPr>
          <a:xfrm>
            <a:off x="251520" y="322412"/>
            <a:ext cx="8568952" cy="4216539"/>
          </a:xfrm>
          <a:prstGeom prst="rect">
            <a:avLst/>
          </a:prstGeom>
        </p:spPr>
        <p:txBody>
          <a:bodyPr wrap="square">
            <a:spAutoFit/>
          </a:bodyPr>
          <a:lstStyle/>
          <a:p>
            <a:pPr lvl="0"/>
            <a:endParaRPr lang="en-US" sz="2000" i="1" dirty="0" smtClean="0">
              <a:latin typeface="Times New Roman" panose="02020603050405020304" pitchFamily="18" charset="0"/>
              <a:cs typeface="Times New Roman" panose="02020603050405020304" pitchFamily="18" charset="0"/>
            </a:endParaRPr>
          </a:p>
          <a:p>
            <a:pPr lvl="0"/>
            <a:endParaRPr lang="en-US" sz="2400" i="1" dirty="0">
              <a:latin typeface="Times New Roman" panose="02020603050405020304" pitchFamily="18" charset="0"/>
              <a:cs typeface="Times New Roman" panose="02020603050405020304" pitchFamily="18" charset="0"/>
            </a:endParaRPr>
          </a:p>
          <a:p>
            <a:pPr lvl="0"/>
            <a:r>
              <a:rPr lang="lt-LT" sz="2800" b="1" i="1" dirty="0" smtClean="0">
                <a:solidFill>
                  <a:schemeClr val="accent1">
                    <a:lumMod val="75000"/>
                  </a:schemeClr>
                </a:solidFill>
                <a:latin typeface="Times New Roman" panose="02020603050405020304" pitchFamily="18" charset="0"/>
                <a:cs typeface="Times New Roman" panose="02020603050405020304" pitchFamily="18" charset="0"/>
              </a:rPr>
              <a:t>Dėl </a:t>
            </a:r>
            <a:r>
              <a:rPr lang="lt-LT" sz="2800" b="1" i="1" dirty="0">
                <a:solidFill>
                  <a:schemeClr val="accent1">
                    <a:lumMod val="75000"/>
                  </a:schemeClr>
                </a:solidFill>
                <a:latin typeface="Times New Roman" panose="02020603050405020304" pitchFamily="18" charset="0"/>
                <a:cs typeface="Times New Roman" panose="02020603050405020304" pitchFamily="18" charset="0"/>
              </a:rPr>
              <a:t>kultūros ir meno darbuotojų atlyginimų didinimo: </a:t>
            </a:r>
            <a:endParaRPr lang="lt-LT" sz="2800" b="1" i="1" dirty="0" smtClean="0">
              <a:solidFill>
                <a:schemeClr val="accent1">
                  <a:lumMod val="75000"/>
                </a:schemeClr>
              </a:solidFill>
              <a:latin typeface="Times New Roman" panose="02020603050405020304" pitchFamily="18" charset="0"/>
              <a:cs typeface="Times New Roman" panose="02020603050405020304" pitchFamily="18" charset="0"/>
            </a:endParaRPr>
          </a:p>
          <a:p>
            <a:pPr lvl="0"/>
            <a:endParaRPr lang="lt-LT" sz="2800" i="1" dirty="0" smtClean="0">
              <a:solidFill>
                <a:schemeClr val="accent1">
                  <a:lumMod val="75000"/>
                </a:schemeClr>
              </a:solidFill>
              <a:latin typeface="Times New Roman" panose="02020603050405020304" pitchFamily="18" charset="0"/>
              <a:cs typeface="Times New Roman" panose="02020603050405020304" pitchFamily="18" charset="0"/>
            </a:endParaRPr>
          </a:p>
          <a:p>
            <a:pPr lvl="0"/>
            <a:r>
              <a:rPr lang="lt-LT" sz="2800" i="1" dirty="0" smtClean="0">
                <a:solidFill>
                  <a:schemeClr val="accent1">
                    <a:lumMod val="75000"/>
                  </a:schemeClr>
                </a:solidFill>
                <a:latin typeface="Times New Roman" panose="02020603050405020304" pitchFamily="18" charset="0"/>
                <a:cs typeface="Times New Roman" panose="02020603050405020304" pitchFamily="18" charset="0"/>
              </a:rPr>
              <a:t>profesinių </a:t>
            </a:r>
            <a:r>
              <a:rPr lang="lt-LT" sz="2800" i="1" dirty="0">
                <a:solidFill>
                  <a:schemeClr val="accent1">
                    <a:lumMod val="75000"/>
                  </a:schemeClr>
                </a:solidFill>
                <a:latin typeface="Times New Roman" panose="02020603050405020304" pitchFamily="18" charset="0"/>
                <a:cs typeface="Times New Roman" panose="02020603050405020304" pitchFamily="18" charset="0"/>
              </a:rPr>
              <a:t>sąjungų ir </a:t>
            </a:r>
            <a:r>
              <a:rPr lang="lt-LT" sz="2800" i="1" dirty="0" smtClean="0">
                <a:solidFill>
                  <a:schemeClr val="accent1">
                    <a:lumMod val="75000"/>
                  </a:schemeClr>
                </a:solidFill>
                <a:latin typeface="Times New Roman" panose="02020603050405020304" pitchFamily="18" charset="0"/>
                <a:cs typeface="Times New Roman" panose="02020603050405020304" pitchFamily="18" charset="0"/>
              </a:rPr>
              <a:t>darbdaviai </a:t>
            </a:r>
            <a:r>
              <a:rPr lang="lt-LT" sz="2800" b="1" i="1" dirty="0" smtClean="0">
                <a:solidFill>
                  <a:schemeClr val="accent1">
                    <a:lumMod val="75000"/>
                  </a:schemeClr>
                </a:solidFill>
                <a:latin typeface="Times New Roman" panose="02020603050405020304" pitchFamily="18" charset="0"/>
                <a:cs typeface="Times New Roman" panose="02020603050405020304" pitchFamily="18" charset="0"/>
              </a:rPr>
              <a:t>pritarė</a:t>
            </a:r>
            <a:r>
              <a:rPr lang="lt-LT" sz="2800" i="1" dirty="0" smtClean="0">
                <a:solidFill>
                  <a:schemeClr val="accent1">
                    <a:lumMod val="75000"/>
                  </a:schemeClr>
                </a:solidFill>
                <a:latin typeface="Times New Roman" panose="02020603050405020304" pitchFamily="18" charset="0"/>
                <a:cs typeface="Times New Roman" panose="02020603050405020304" pitchFamily="18" charset="0"/>
              </a:rPr>
              <a:t> </a:t>
            </a:r>
            <a:r>
              <a:rPr lang="lt-LT" sz="2800" i="1" dirty="0">
                <a:solidFill>
                  <a:schemeClr val="accent1">
                    <a:lumMod val="75000"/>
                  </a:schemeClr>
                </a:solidFill>
                <a:latin typeface="Times New Roman" panose="02020603050405020304" pitchFamily="18" charset="0"/>
                <a:cs typeface="Times New Roman" panose="02020603050405020304" pitchFamily="18" charset="0"/>
              </a:rPr>
              <a:t>dėl kreipimosi į Vyriausybę dėl kultūros ir meno darbuotojų atlyginimų didinimo; </a:t>
            </a:r>
            <a:endParaRPr lang="lt-LT" sz="2800" i="1" dirty="0" smtClean="0">
              <a:solidFill>
                <a:schemeClr val="accent1">
                  <a:lumMod val="75000"/>
                </a:schemeClr>
              </a:solidFill>
              <a:latin typeface="Times New Roman" panose="02020603050405020304" pitchFamily="18" charset="0"/>
              <a:cs typeface="Times New Roman" panose="02020603050405020304" pitchFamily="18" charset="0"/>
            </a:endParaRPr>
          </a:p>
          <a:p>
            <a:pPr lvl="0"/>
            <a:endParaRPr lang="lt-LT" sz="2800" i="1" dirty="0" smtClean="0">
              <a:solidFill>
                <a:schemeClr val="accent1">
                  <a:lumMod val="75000"/>
                </a:schemeClr>
              </a:solidFill>
              <a:latin typeface="Times New Roman" panose="02020603050405020304" pitchFamily="18" charset="0"/>
              <a:cs typeface="Times New Roman" panose="02020603050405020304" pitchFamily="18" charset="0"/>
            </a:endParaRPr>
          </a:p>
          <a:p>
            <a:pPr lvl="0"/>
            <a:r>
              <a:rPr lang="lt-LT" sz="2800" i="1" dirty="0" smtClean="0">
                <a:solidFill>
                  <a:schemeClr val="accent1">
                    <a:lumMod val="75000"/>
                  </a:schemeClr>
                </a:solidFill>
                <a:latin typeface="Times New Roman" panose="02020603050405020304" pitchFamily="18" charset="0"/>
                <a:cs typeface="Times New Roman" panose="02020603050405020304" pitchFamily="18" charset="0"/>
              </a:rPr>
              <a:t>Vyriausybės atstovų nuomone klausimą reikėtų </a:t>
            </a:r>
            <a:r>
              <a:rPr lang="lt-LT" sz="2800" b="1" i="1" dirty="0">
                <a:solidFill>
                  <a:schemeClr val="accent1">
                    <a:lumMod val="75000"/>
                  </a:schemeClr>
                </a:solidFill>
                <a:latin typeface="Times New Roman" panose="02020603050405020304" pitchFamily="18" charset="0"/>
                <a:cs typeface="Times New Roman" panose="02020603050405020304" pitchFamily="18" charset="0"/>
              </a:rPr>
              <a:t>spręsti kompleksiškai</a:t>
            </a:r>
            <a:r>
              <a:rPr lang="lt-LT" sz="2800" i="1" dirty="0">
                <a:solidFill>
                  <a:schemeClr val="accent1">
                    <a:lumMod val="75000"/>
                  </a:schemeClr>
                </a:solidFill>
                <a:latin typeface="Times New Roman" panose="02020603050405020304" pitchFamily="18" charset="0"/>
                <a:cs typeface="Times New Roman" panose="02020603050405020304" pitchFamily="18" charset="0"/>
              </a:rPr>
              <a:t>, neišskiriant kultūros darbuotojų</a:t>
            </a:r>
            <a:r>
              <a:rPr lang="lt-LT" sz="2800" i="1" dirty="0" smtClean="0">
                <a:solidFill>
                  <a:schemeClr val="accent1">
                    <a:lumMod val="75000"/>
                  </a:schemeClr>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xmlns="" val="37196773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6034682"/>
          </a:xfrm>
        </p:spPr>
        <p:txBody>
          <a:bodyPr/>
          <a:lstStyle/>
          <a:p>
            <a:pPr algn="l"/>
            <a:r>
              <a:rPr lang="en-US" sz="2800" b="1" i="1" u="sng" dirty="0" smtClean="0">
                <a:solidFill>
                  <a:srgbClr val="7030A0"/>
                </a:solidFill>
                <a:latin typeface="Times New Roman" panose="02020603050405020304" pitchFamily="18" charset="0"/>
                <a:cs typeface="Times New Roman" panose="02020603050405020304" pitchFamily="18" charset="0"/>
              </a:rPr>
              <a:t/>
            </a:r>
            <a:br>
              <a:rPr lang="en-US" sz="2800" b="1" i="1" u="sng" dirty="0" smtClean="0">
                <a:solidFill>
                  <a:srgbClr val="7030A0"/>
                </a:solidFill>
                <a:latin typeface="Times New Roman" panose="02020603050405020304" pitchFamily="18" charset="0"/>
                <a:cs typeface="Times New Roman" panose="02020603050405020304" pitchFamily="18" charset="0"/>
              </a:rPr>
            </a:br>
            <a:r>
              <a:rPr lang="en-US" sz="2800" b="1" i="1" u="sng" dirty="0">
                <a:solidFill>
                  <a:srgbClr val="7030A0"/>
                </a:solidFill>
                <a:latin typeface="Times New Roman" panose="02020603050405020304" pitchFamily="18" charset="0"/>
                <a:cs typeface="Times New Roman" panose="02020603050405020304" pitchFamily="18" charset="0"/>
              </a:rPr>
              <a:t/>
            </a:r>
            <a:br>
              <a:rPr lang="en-US" sz="2800" b="1" i="1" u="sng" dirty="0">
                <a:solidFill>
                  <a:srgbClr val="7030A0"/>
                </a:solidFill>
                <a:latin typeface="Times New Roman" panose="02020603050405020304" pitchFamily="18" charset="0"/>
                <a:cs typeface="Times New Roman" panose="02020603050405020304" pitchFamily="18" charset="0"/>
              </a:rPr>
            </a:br>
            <a:r>
              <a:rPr lang="lt-LT" sz="2800" b="1" i="1" u="sng" dirty="0" smtClean="0">
                <a:solidFill>
                  <a:srgbClr val="7030A0"/>
                </a:solidFill>
                <a:latin typeface="Times New Roman" panose="02020603050405020304" pitchFamily="18" charset="0"/>
                <a:cs typeface="Times New Roman" panose="02020603050405020304" pitchFamily="18" charset="0"/>
              </a:rPr>
              <a:t>Pateikta </a:t>
            </a:r>
            <a:r>
              <a:rPr lang="lt-LT" sz="2800" b="1" i="1" u="sng" dirty="0">
                <a:solidFill>
                  <a:srgbClr val="7030A0"/>
                </a:solidFill>
                <a:latin typeface="Times New Roman" panose="02020603050405020304" pitchFamily="18" charset="0"/>
                <a:cs typeface="Times New Roman" panose="02020603050405020304" pitchFamily="18" charset="0"/>
              </a:rPr>
              <a:t>informacija</a:t>
            </a:r>
            <a:r>
              <a:rPr lang="lt-LT" sz="2800" b="1" i="1" u="sng" dirty="0" smtClean="0">
                <a:solidFill>
                  <a:srgbClr val="7030A0"/>
                </a:solidFill>
                <a:latin typeface="Times New Roman" panose="02020603050405020304" pitchFamily="18" charset="0"/>
                <a:cs typeface="Times New Roman" panose="02020603050405020304" pitchFamily="18" charset="0"/>
              </a:rPr>
              <a:t>:</a:t>
            </a:r>
            <a:br>
              <a:rPr lang="lt-LT" sz="2800" b="1" i="1" u="sng" dirty="0" smtClean="0">
                <a:solidFill>
                  <a:srgbClr val="7030A0"/>
                </a:solidFill>
                <a:latin typeface="Times New Roman" panose="02020603050405020304" pitchFamily="18" charset="0"/>
                <a:cs typeface="Times New Roman" panose="02020603050405020304" pitchFamily="18" charset="0"/>
              </a:rPr>
            </a:br>
            <a:r>
              <a:rPr lang="lt-LT" sz="2000" i="1" dirty="0">
                <a:latin typeface="Times New Roman" panose="02020603050405020304" pitchFamily="18" charset="0"/>
                <a:cs typeface="Times New Roman" panose="02020603050405020304" pitchFamily="18" charset="0"/>
              </a:rPr>
              <a:t/>
            </a:r>
            <a:br>
              <a:rPr lang="lt-LT" sz="2000" i="1" dirty="0">
                <a:latin typeface="Times New Roman" panose="02020603050405020304" pitchFamily="18" charset="0"/>
                <a:cs typeface="Times New Roman" panose="02020603050405020304" pitchFamily="18" charset="0"/>
              </a:rPr>
            </a:br>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Parengtas </a:t>
            </a:r>
            <a:r>
              <a:rPr lang="lt-LT" sz="2400" b="1" i="1" dirty="0">
                <a:solidFill>
                  <a:schemeClr val="accent1">
                    <a:lumMod val="75000"/>
                  </a:schemeClr>
                </a:solidFill>
                <a:latin typeface="Times New Roman" panose="02020603050405020304" pitchFamily="18" charset="0"/>
                <a:cs typeface="Times New Roman" panose="02020603050405020304" pitchFamily="18" charset="0"/>
              </a:rPr>
              <a:t>Užimtumo didinimo 2014–2020 m. programos </a:t>
            </a:r>
            <a:r>
              <a:rPr lang="lt-LT" sz="2400" b="1" i="1" dirty="0" err="1">
                <a:solidFill>
                  <a:schemeClr val="accent1">
                    <a:lumMod val="75000"/>
                  </a:schemeClr>
                </a:solidFill>
                <a:latin typeface="Times New Roman" panose="02020603050405020304" pitchFamily="18" charset="0"/>
                <a:cs typeface="Times New Roman" panose="02020603050405020304" pitchFamily="18" charset="0"/>
              </a:rPr>
              <a:t>Tarpinstitucinio</a:t>
            </a:r>
            <a:r>
              <a:rPr lang="lt-LT" sz="2400" b="1" i="1" dirty="0">
                <a:solidFill>
                  <a:schemeClr val="accent1">
                    <a:lumMod val="75000"/>
                  </a:schemeClr>
                </a:solidFill>
                <a:latin typeface="Times New Roman" panose="02020603050405020304" pitchFamily="18" charset="0"/>
                <a:cs typeface="Times New Roman" panose="02020603050405020304" pitchFamily="18" charset="0"/>
              </a:rPr>
              <a:t> veiklos </a:t>
            </a:r>
            <a:r>
              <a:rPr lang="lt-LT" sz="2400" b="1" i="1" dirty="0" smtClean="0">
                <a:solidFill>
                  <a:schemeClr val="accent1">
                    <a:lumMod val="75000"/>
                  </a:schemeClr>
                </a:solidFill>
                <a:latin typeface="Times New Roman" panose="02020603050405020304" pitchFamily="18" charset="0"/>
                <a:cs typeface="Times New Roman" panose="02020603050405020304" pitchFamily="18" charset="0"/>
              </a:rPr>
              <a:t>planas</a:t>
            </a:r>
            <a:r>
              <a:rPr lang="en-US" sz="2400" b="1" i="1" dirty="0" smtClean="0">
                <a:solidFill>
                  <a:schemeClr val="accent1">
                    <a:lumMod val="75000"/>
                  </a:schemeClr>
                </a:solidFill>
                <a:latin typeface="Times New Roman" panose="02020603050405020304" pitchFamily="18" charset="0"/>
                <a:cs typeface="Times New Roman" panose="02020603050405020304" pitchFamily="18" charset="0"/>
              </a:rPr>
              <a:t>;</a:t>
            </a:r>
            <a:r>
              <a:rPr lang="lt-LT" sz="2400" b="1" i="1" dirty="0" smtClean="0">
                <a:solidFill>
                  <a:schemeClr val="accent1">
                    <a:lumMod val="75000"/>
                  </a:schemeClr>
                </a:solidFill>
                <a:latin typeface="Times New Roman" panose="02020603050405020304" pitchFamily="18" charset="0"/>
                <a:cs typeface="Times New Roman" panose="02020603050405020304" pitchFamily="18" charset="0"/>
              </a:rPr>
              <a:t>  </a:t>
            </a:r>
            <a:r>
              <a:rPr lang="en-US" sz="2400" b="1" i="1" dirty="0" smtClean="0">
                <a:solidFill>
                  <a:schemeClr val="accent1">
                    <a:lumMod val="75000"/>
                  </a:schemeClr>
                </a:solidFill>
                <a:latin typeface="Times New Roman" panose="02020603050405020304" pitchFamily="18" charset="0"/>
                <a:cs typeface="Times New Roman" panose="02020603050405020304" pitchFamily="18" charset="0"/>
              </a:rPr>
              <a:t/>
            </a:r>
            <a:br>
              <a:rPr lang="en-US" sz="2400" b="1" i="1" dirty="0" smtClean="0">
                <a:solidFill>
                  <a:schemeClr val="accent1">
                    <a:lumMod val="75000"/>
                  </a:schemeClr>
                </a:solidFill>
                <a:latin typeface="Times New Roman" panose="02020603050405020304" pitchFamily="18" charset="0"/>
                <a:cs typeface="Times New Roman" panose="02020603050405020304" pitchFamily="18" charset="0"/>
              </a:rPr>
            </a:br>
            <a:r>
              <a:rPr lang="en-US" sz="2400" b="1" i="1" dirty="0">
                <a:solidFill>
                  <a:schemeClr val="accent1">
                    <a:lumMod val="75000"/>
                  </a:schemeClr>
                </a:solidFill>
                <a:latin typeface="Times New Roman" panose="02020603050405020304" pitchFamily="18" charset="0"/>
                <a:cs typeface="Times New Roman" panose="02020603050405020304" pitchFamily="18" charset="0"/>
              </a:rPr>
              <a:t/>
            </a:r>
            <a:br>
              <a:rPr lang="en-US" sz="2400" b="1" i="1" dirty="0">
                <a:solidFill>
                  <a:schemeClr val="accent1">
                    <a:lumMod val="75000"/>
                  </a:schemeClr>
                </a:solidFill>
                <a:latin typeface="Times New Roman" panose="02020603050405020304" pitchFamily="18" charset="0"/>
                <a:cs typeface="Times New Roman" panose="02020603050405020304" pitchFamily="18" charset="0"/>
              </a:rPr>
            </a:br>
            <a:r>
              <a:rPr lang="lt-LT" sz="2400" b="1" i="1" dirty="0" smtClean="0">
                <a:solidFill>
                  <a:schemeClr val="accent1">
                    <a:lumMod val="75000"/>
                  </a:schemeClr>
                </a:solidFill>
                <a:latin typeface="Times New Roman" panose="02020603050405020304" pitchFamily="18" charset="0"/>
                <a:cs typeface="Times New Roman" panose="02020603050405020304" pitchFamily="18" charset="0"/>
              </a:rPr>
              <a:t>Jaunimo </a:t>
            </a:r>
            <a:r>
              <a:rPr lang="lt-LT" sz="2400" b="1" i="1" dirty="0">
                <a:solidFill>
                  <a:schemeClr val="accent1">
                    <a:lumMod val="75000"/>
                  </a:schemeClr>
                </a:solidFill>
                <a:latin typeface="Times New Roman" panose="02020603050405020304" pitchFamily="18" charset="0"/>
                <a:cs typeface="Times New Roman" panose="02020603050405020304" pitchFamily="18" charset="0"/>
              </a:rPr>
              <a:t>garantijų </a:t>
            </a:r>
            <a:r>
              <a:rPr lang="lt-LT" sz="2400" b="1" i="1" dirty="0" smtClean="0">
                <a:solidFill>
                  <a:schemeClr val="accent1">
                    <a:lumMod val="75000"/>
                  </a:schemeClr>
                </a:solidFill>
                <a:latin typeface="Times New Roman" panose="02020603050405020304" pitchFamily="18" charset="0"/>
                <a:cs typeface="Times New Roman" panose="02020603050405020304" pitchFamily="18" charset="0"/>
              </a:rPr>
              <a:t>iniciatyva </a:t>
            </a:r>
            <a:r>
              <a:rPr lang="lt-LT" sz="2400" b="1" i="1" dirty="0">
                <a:solidFill>
                  <a:schemeClr val="accent1">
                    <a:lumMod val="75000"/>
                  </a:schemeClr>
                </a:solidFill>
                <a:latin typeface="Times New Roman" panose="02020603050405020304" pitchFamily="18" charset="0"/>
                <a:cs typeface="Times New Roman" panose="02020603050405020304" pitchFamily="18" charset="0"/>
              </a:rPr>
              <a:t>Lietuvoje</a:t>
            </a:r>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a:t>
            </a:r>
            <a:b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br>
            <a:r>
              <a:rPr lang="lt-LT" sz="2400" i="1" dirty="0">
                <a:solidFill>
                  <a:schemeClr val="accent1">
                    <a:lumMod val="75000"/>
                  </a:schemeClr>
                </a:solidFill>
                <a:latin typeface="Times New Roman" panose="02020603050405020304" pitchFamily="18" charset="0"/>
                <a:cs typeface="Times New Roman" panose="02020603050405020304" pitchFamily="18" charset="0"/>
              </a:rPr>
              <a:t/>
            </a:r>
            <a:br>
              <a:rPr lang="lt-LT" sz="2400" i="1" dirty="0">
                <a:solidFill>
                  <a:schemeClr val="accent1">
                    <a:lumMod val="75000"/>
                  </a:schemeClr>
                </a:solidFill>
                <a:latin typeface="Times New Roman" panose="02020603050405020304" pitchFamily="18" charset="0"/>
                <a:cs typeface="Times New Roman" panose="02020603050405020304" pitchFamily="18" charset="0"/>
              </a:rPr>
            </a:br>
            <a:r>
              <a:rPr lang="lt-LT" sz="2400" i="1" dirty="0">
                <a:solidFill>
                  <a:schemeClr val="accent1">
                    <a:lumMod val="75000"/>
                  </a:schemeClr>
                </a:solidFill>
                <a:latin typeface="Times New Roman" panose="02020603050405020304" pitchFamily="18" charset="0"/>
                <a:cs typeface="Times New Roman" panose="02020603050405020304" pitchFamily="18" charset="0"/>
              </a:rPr>
              <a:t>Pristatyti tarpiniai </a:t>
            </a:r>
            <a:r>
              <a:rPr lang="lt-LT" sz="2400" b="1" i="1" dirty="0">
                <a:solidFill>
                  <a:schemeClr val="accent1">
                    <a:lumMod val="75000"/>
                  </a:schemeClr>
                </a:solidFill>
                <a:latin typeface="Times New Roman" panose="02020603050405020304" pitchFamily="18" charset="0"/>
                <a:cs typeface="Times New Roman" panose="02020603050405020304" pitchFamily="18" charset="0"/>
              </a:rPr>
              <a:t>projekto „Darbo santykių ir valstybinio socialinio draudimo teisinis-administracinis modelis“ </a:t>
            </a:r>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rezultatai;</a:t>
            </a:r>
            <a:r>
              <a:rPr lang="lt-LT" sz="2400" i="1" dirty="0">
                <a:solidFill>
                  <a:schemeClr val="accent1">
                    <a:lumMod val="75000"/>
                  </a:schemeClr>
                </a:solidFill>
                <a:latin typeface="Times New Roman" panose="02020603050405020304" pitchFamily="18" charset="0"/>
                <a:cs typeface="Times New Roman" panose="02020603050405020304" pitchFamily="18" charset="0"/>
              </a:rPr>
              <a:t/>
            </a:r>
            <a:br>
              <a:rPr lang="lt-LT" sz="2400" i="1" dirty="0">
                <a:solidFill>
                  <a:schemeClr val="accent1">
                    <a:lumMod val="75000"/>
                  </a:schemeClr>
                </a:solidFill>
                <a:latin typeface="Times New Roman" panose="02020603050405020304" pitchFamily="18" charset="0"/>
                <a:cs typeface="Times New Roman" panose="02020603050405020304" pitchFamily="18" charset="0"/>
              </a:rPr>
            </a:br>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
            </a:r>
            <a:b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br>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pristatyti</a:t>
            </a:r>
            <a:r>
              <a:rPr lang="lt-LT" sz="2400" b="1" i="1" dirty="0" smtClean="0">
                <a:solidFill>
                  <a:schemeClr val="accent1">
                    <a:lumMod val="75000"/>
                  </a:schemeClr>
                </a:solidFill>
                <a:latin typeface="Times New Roman" panose="02020603050405020304" pitchFamily="18" charset="0"/>
                <a:cs typeface="Times New Roman" panose="02020603050405020304" pitchFamily="18" charset="0"/>
              </a:rPr>
              <a:t> </a:t>
            </a:r>
            <a:r>
              <a:rPr lang="lt-LT" sz="2400" b="1" i="1" dirty="0">
                <a:solidFill>
                  <a:schemeClr val="accent1">
                    <a:lumMod val="75000"/>
                  </a:schemeClr>
                </a:solidFill>
                <a:latin typeface="Times New Roman" panose="02020603050405020304" pitchFamily="18" charset="0"/>
                <a:cs typeface="Times New Roman" panose="02020603050405020304" pitchFamily="18" charset="0"/>
              </a:rPr>
              <a:t>Žemės ūkio ir miškininkystės paslaugų teikimo pagal paslaugų kvitą įstatymo įgyvendinimo stebėsenos </a:t>
            </a:r>
            <a:r>
              <a:rPr lang="lt-LT" sz="2400" b="1" i="1" dirty="0" smtClean="0">
                <a:solidFill>
                  <a:schemeClr val="accent1">
                    <a:lumMod val="75000"/>
                  </a:schemeClr>
                </a:solidFill>
                <a:latin typeface="Times New Roman" panose="02020603050405020304" pitchFamily="18" charset="0"/>
                <a:cs typeface="Times New Roman" panose="02020603050405020304" pitchFamily="18" charset="0"/>
              </a:rPr>
              <a:t>rezultatai</a:t>
            </a:r>
            <a:r>
              <a:rPr lang="en-US" sz="2400" i="1" dirty="0" smtClean="0">
                <a:solidFill>
                  <a:schemeClr val="accent1">
                    <a:lumMod val="75000"/>
                  </a:schemeClr>
                </a:solidFill>
                <a:latin typeface="Times New Roman" panose="02020603050405020304" pitchFamily="18" charset="0"/>
                <a:cs typeface="Times New Roman" panose="02020603050405020304" pitchFamily="18" charset="0"/>
              </a:rPr>
              <a:t>:</a:t>
            </a:r>
            <a:br>
              <a:rPr lang="en-US" sz="2400" i="1" dirty="0" smtClean="0">
                <a:solidFill>
                  <a:schemeClr val="accent1">
                    <a:lumMod val="75000"/>
                  </a:schemeClr>
                </a:solidFill>
                <a:latin typeface="Times New Roman" panose="02020603050405020304" pitchFamily="18" charset="0"/>
                <a:cs typeface="Times New Roman" panose="02020603050405020304" pitchFamily="18" charset="0"/>
              </a:rPr>
            </a:br>
            <a:r>
              <a:rPr lang="en-US" sz="2400" i="1" dirty="0">
                <a:latin typeface="Times New Roman" panose="02020603050405020304" pitchFamily="18" charset="0"/>
                <a:cs typeface="Times New Roman" panose="02020603050405020304" pitchFamily="18" charset="0"/>
              </a:rPr>
              <a:t/>
            </a:r>
            <a:br>
              <a:rPr lang="en-US" sz="2400" i="1" dirty="0">
                <a:latin typeface="Times New Roman" panose="02020603050405020304" pitchFamily="18" charset="0"/>
                <a:cs typeface="Times New Roman" panose="02020603050405020304" pitchFamily="18" charset="0"/>
              </a:rPr>
            </a:br>
            <a:r>
              <a:rPr lang="lt-LT" sz="2400" i="1" dirty="0">
                <a:latin typeface="Times New Roman" panose="02020603050405020304" pitchFamily="18" charset="0"/>
                <a:cs typeface="Times New Roman" panose="02020603050405020304" pitchFamily="18" charset="0"/>
              </a:rPr>
              <a:t/>
            </a:r>
            <a:br>
              <a:rPr lang="lt-LT" sz="2400" i="1" dirty="0">
                <a:latin typeface="Times New Roman" panose="02020603050405020304" pitchFamily="18" charset="0"/>
                <a:cs typeface="Times New Roman" panose="02020603050405020304" pitchFamily="18" charset="0"/>
              </a:rPr>
            </a:br>
            <a:endParaRPr lang="lt-LT" sz="2400" i="1" dirty="0">
              <a:latin typeface="Times New Roman" panose="02020603050405020304" pitchFamily="18" charset="0"/>
              <a:cs typeface="Times New Roman" panose="02020603050405020304" pitchFamily="18" charset="0"/>
            </a:endParaRPr>
          </a:p>
        </p:txBody>
      </p:sp>
      <p:sp>
        <p:nvSpPr>
          <p:cNvPr id="3" name="Skaidrės numerio vietos rezervavimo ženklas 2"/>
          <p:cNvSpPr>
            <a:spLocks noGrp="1"/>
          </p:cNvSpPr>
          <p:nvPr>
            <p:ph type="sldNum" sz="quarter" idx="12"/>
          </p:nvPr>
        </p:nvSpPr>
        <p:spPr/>
        <p:txBody>
          <a:bodyPr/>
          <a:lstStyle/>
          <a:p>
            <a:pPr>
              <a:defRPr/>
            </a:pPr>
            <a:fld id="{DB335FA5-5C62-4470-B010-D165C48C76DA}" type="slidenum">
              <a:rPr lang="lt-LT" smtClean="0"/>
              <a:pPr>
                <a:defRPr/>
              </a:pPr>
              <a:t>11</a:t>
            </a:fld>
            <a:endParaRPr lang="lt-LT"/>
          </a:p>
        </p:txBody>
      </p:sp>
    </p:spTree>
    <p:extLst>
      <p:ext uri="{BB962C8B-B14F-4D97-AF65-F5344CB8AC3E}">
        <p14:creationId xmlns:p14="http://schemas.microsoft.com/office/powerpoint/2010/main" xmlns="" val="12459045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numerio vietos rezervavimo ženklas 1"/>
          <p:cNvSpPr>
            <a:spLocks noGrp="1"/>
          </p:cNvSpPr>
          <p:nvPr>
            <p:ph type="sldNum" sz="quarter" idx="12"/>
          </p:nvPr>
        </p:nvSpPr>
        <p:spPr/>
        <p:txBody>
          <a:bodyPr/>
          <a:lstStyle/>
          <a:p>
            <a:pPr>
              <a:defRPr/>
            </a:pPr>
            <a:fld id="{84A13B00-ECB3-45D2-ABED-EA14C2C52492}" type="slidenum">
              <a:rPr lang="lt-LT" smtClean="0"/>
              <a:pPr>
                <a:defRPr/>
              </a:pPr>
              <a:t>12</a:t>
            </a:fld>
            <a:endParaRPr lang="lt-LT"/>
          </a:p>
        </p:txBody>
      </p:sp>
      <p:sp>
        <p:nvSpPr>
          <p:cNvPr id="3" name="Stačiakampis 2"/>
          <p:cNvSpPr/>
          <p:nvPr/>
        </p:nvSpPr>
        <p:spPr>
          <a:xfrm>
            <a:off x="395536" y="692697"/>
            <a:ext cx="8280920" cy="4154984"/>
          </a:xfrm>
          <a:prstGeom prst="rect">
            <a:avLst/>
          </a:prstGeom>
        </p:spPr>
        <p:txBody>
          <a:bodyPr wrap="square">
            <a:spAutoFit/>
          </a:bodyPr>
          <a:lstStyle/>
          <a:p>
            <a:endParaRPr lang="lt-LT" sz="2400" i="1" dirty="0" smtClean="0">
              <a:latin typeface="Times New Roman" panose="02020603050405020304" pitchFamily="18" charset="0"/>
              <a:cs typeface="Times New Roman" panose="02020603050405020304" pitchFamily="18" charset="0"/>
            </a:endParaRPr>
          </a:p>
          <a:p>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Konstatuota</a:t>
            </a:r>
            <a:r>
              <a:rPr lang="lt-LT" sz="2400" i="1" dirty="0">
                <a:solidFill>
                  <a:schemeClr val="accent1">
                    <a:lumMod val="75000"/>
                  </a:schemeClr>
                </a:solidFill>
                <a:latin typeface="Times New Roman" panose="02020603050405020304" pitchFamily="18" charset="0"/>
                <a:cs typeface="Times New Roman" panose="02020603050405020304" pitchFamily="18" charset="0"/>
              </a:rPr>
              <a:t>, </a:t>
            </a:r>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kad, šiuo </a:t>
            </a:r>
            <a:r>
              <a:rPr lang="lt-LT" sz="2400" i="1" dirty="0">
                <a:solidFill>
                  <a:schemeClr val="accent1">
                    <a:lumMod val="75000"/>
                  </a:schemeClr>
                </a:solidFill>
                <a:latin typeface="Times New Roman" panose="02020603050405020304" pitchFamily="18" charset="0"/>
                <a:cs typeface="Times New Roman" panose="02020603050405020304" pitchFamily="18" charset="0"/>
              </a:rPr>
              <a:t>įstatymu </a:t>
            </a:r>
            <a:r>
              <a:rPr lang="lt-LT" sz="2400" b="1" i="1" dirty="0">
                <a:solidFill>
                  <a:schemeClr val="accent1">
                    <a:lumMod val="75000"/>
                  </a:schemeClr>
                </a:solidFill>
                <a:latin typeface="Times New Roman" panose="02020603050405020304" pitchFamily="18" charset="0"/>
                <a:cs typeface="Times New Roman" panose="02020603050405020304" pitchFamily="18" charset="0"/>
              </a:rPr>
              <a:t>numatyti tikslai buvo </a:t>
            </a:r>
            <a:r>
              <a:rPr lang="lt-LT" sz="2400" b="1" i="1" dirty="0" smtClean="0">
                <a:solidFill>
                  <a:schemeClr val="accent1">
                    <a:lumMod val="75000"/>
                  </a:schemeClr>
                </a:solidFill>
                <a:latin typeface="Times New Roman" panose="02020603050405020304" pitchFamily="18" charset="0"/>
                <a:cs typeface="Times New Roman" panose="02020603050405020304" pitchFamily="18" charset="0"/>
              </a:rPr>
              <a:t>pasiekti</a:t>
            </a:r>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 nes: </a:t>
            </a:r>
          </a:p>
          <a:p>
            <a:endParaRPr lang="lt-LT" sz="2400" i="1" dirty="0" smtClean="0">
              <a:solidFill>
                <a:schemeClr val="accent1">
                  <a:lumMod val="75000"/>
                </a:schemeClr>
              </a:solidFill>
              <a:latin typeface="Times New Roman" panose="02020603050405020304" pitchFamily="18" charset="0"/>
              <a:cs typeface="Times New Roman" panose="02020603050405020304" pitchFamily="18" charset="0"/>
            </a:endParaRPr>
          </a:p>
          <a:p>
            <a:r>
              <a:rPr lang="lt-LT" sz="2400" b="1" i="1" dirty="0" smtClean="0">
                <a:solidFill>
                  <a:schemeClr val="accent1">
                    <a:lumMod val="75000"/>
                  </a:schemeClr>
                </a:solidFill>
                <a:latin typeface="Times New Roman" panose="02020603050405020304" pitchFamily="18" charset="0"/>
                <a:cs typeface="Times New Roman" panose="02020603050405020304" pitchFamily="18" charset="0"/>
              </a:rPr>
              <a:t>sumažėjo </a:t>
            </a:r>
            <a:r>
              <a:rPr lang="lt-LT" sz="2400" b="1" i="1" dirty="0">
                <a:solidFill>
                  <a:schemeClr val="accent1">
                    <a:lumMod val="75000"/>
                  </a:schemeClr>
                </a:solidFill>
                <a:latin typeface="Times New Roman" panose="02020603050405020304" pitchFamily="18" charset="0"/>
                <a:cs typeface="Times New Roman" panose="02020603050405020304" pitchFamily="18" charset="0"/>
              </a:rPr>
              <a:t>administracinė našta </a:t>
            </a:r>
            <a:r>
              <a:rPr lang="lt-LT" sz="2400" i="1" dirty="0">
                <a:solidFill>
                  <a:schemeClr val="accent1">
                    <a:lumMod val="75000"/>
                  </a:schemeClr>
                </a:solidFill>
                <a:latin typeface="Times New Roman" panose="02020603050405020304" pitchFamily="18" charset="0"/>
                <a:cs typeface="Times New Roman" panose="02020603050405020304" pitchFamily="18" charset="0"/>
              </a:rPr>
              <a:t>ūkininkams ir kitiems žemės ūkio veiklos </a:t>
            </a:r>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subjektams;</a:t>
            </a:r>
            <a:r>
              <a:rPr lang="lt-LT" sz="2400" i="1" dirty="0">
                <a:solidFill>
                  <a:schemeClr val="accent1">
                    <a:lumMod val="75000"/>
                  </a:schemeClr>
                </a:solidFill>
                <a:latin typeface="Times New Roman" panose="02020603050405020304" pitchFamily="18" charset="0"/>
                <a:cs typeface="Times New Roman" panose="02020603050405020304" pitchFamily="18" charset="0"/>
              </a:rPr>
              <a:t/>
            </a:r>
            <a:br>
              <a:rPr lang="lt-LT" sz="2400" i="1" dirty="0">
                <a:solidFill>
                  <a:schemeClr val="accent1">
                    <a:lumMod val="75000"/>
                  </a:schemeClr>
                </a:solidFill>
                <a:latin typeface="Times New Roman" panose="02020603050405020304" pitchFamily="18" charset="0"/>
                <a:cs typeface="Times New Roman" panose="02020603050405020304" pitchFamily="18" charset="0"/>
              </a:rPr>
            </a:br>
            <a:endParaRPr lang="en-US" sz="2400" i="1" dirty="0" smtClean="0">
              <a:solidFill>
                <a:schemeClr val="accent1">
                  <a:lumMod val="75000"/>
                </a:schemeClr>
              </a:solidFill>
              <a:latin typeface="Times New Roman" panose="02020603050405020304" pitchFamily="18" charset="0"/>
              <a:cs typeface="Times New Roman" panose="02020603050405020304" pitchFamily="18" charset="0"/>
            </a:endParaRPr>
          </a:p>
          <a:p>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teritorinėse </a:t>
            </a:r>
            <a:r>
              <a:rPr lang="lt-LT" sz="2400" i="1" dirty="0">
                <a:solidFill>
                  <a:schemeClr val="accent1">
                    <a:lumMod val="75000"/>
                  </a:schemeClr>
                </a:solidFill>
                <a:latin typeface="Times New Roman" panose="02020603050405020304" pitchFamily="18" charset="0"/>
                <a:cs typeface="Times New Roman" panose="02020603050405020304" pitchFamily="18" charset="0"/>
              </a:rPr>
              <a:t>darbo biržose </a:t>
            </a:r>
            <a:r>
              <a:rPr lang="lt-LT" sz="2400" b="1" i="1" dirty="0">
                <a:solidFill>
                  <a:schemeClr val="accent1">
                    <a:lumMod val="75000"/>
                  </a:schemeClr>
                </a:solidFill>
                <a:latin typeface="Times New Roman" panose="02020603050405020304" pitchFamily="18" charset="0"/>
                <a:cs typeface="Times New Roman" panose="02020603050405020304" pitchFamily="18" charset="0"/>
              </a:rPr>
              <a:t>bedarbiais užsiregistravę asmenys</a:t>
            </a:r>
            <a:r>
              <a:rPr lang="lt-LT" sz="2400" i="1" dirty="0">
                <a:solidFill>
                  <a:schemeClr val="accent1">
                    <a:lumMod val="75000"/>
                  </a:schemeClr>
                </a:solidFill>
                <a:latin typeface="Times New Roman" panose="02020603050405020304" pitchFamily="18" charset="0"/>
                <a:cs typeface="Times New Roman" panose="02020603050405020304" pitchFamily="18" charset="0"/>
              </a:rPr>
              <a:t>, pradėję teikti minėtame sąraše nurodytas paslaugas, </a:t>
            </a:r>
            <a:r>
              <a:rPr lang="lt-LT" sz="2400" b="1" i="1" dirty="0">
                <a:solidFill>
                  <a:schemeClr val="accent1">
                    <a:lumMod val="75000"/>
                  </a:schemeClr>
                </a:solidFill>
                <a:latin typeface="Times New Roman" panose="02020603050405020304" pitchFamily="18" charset="0"/>
                <a:cs typeface="Times New Roman" panose="02020603050405020304" pitchFamily="18" charset="0"/>
              </a:rPr>
              <a:t>neprarado bedarbio statuso ir gaunamos piniginės socialinės </a:t>
            </a:r>
            <a:r>
              <a:rPr lang="lt-LT" sz="2400" b="1" i="1" dirty="0" smtClean="0">
                <a:solidFill>
                  <a:schemeClr val="accent1">
                    <a:lumMod val="75000"/>
                  </a:schemeClr>
                </a:solidFill>
                <a:latin typeface="Times New Roman" panose="02020603050405020304" pitchFamily="18" charset="0"/>
                <a:cs typeface="Times New Roman" panose="02020603050405020304" pitchFamily="18" charset="0"/>
              </a:rPr>
              <a:t>paramos</a:t>
            </a:r>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 </a:t>
            </a:r>
            <a:r>
              <a:rPr lang="lt-LT" sz="2400" i="1" dirty="0">
                <a:solidFill>
                  <a:schemeClr val="accent1">
                    <a:lumMod val="75000"/>
                  </a:schemeClr>
                </a:solidFill>
                <a:latin typeface="Times New Roman" panose="02020603050405020304" pitchFamily="18" charset="0"/>
                <a:cs typeface="Times New Roman" panose="02020603050405020304" pitchFamily="18" charset="0"/>
              </a:rPr>
              <a:t>todėl buvo suinteresuoti patys užsidirbti </a:t>
            </a:r>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pajamų.</a:t>
            </a:r>
            <a:endParaRPr lang="lt-LT" sz="2400" i="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0575458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6034682"/>
          </a:xfrm>
        </p:spPr>
        <p:txBody>
          <a:bodyPr/>
          <a:lstStyle/>
          <a:p>
            <a:pPr algn="l"/>
            <a:r>
              <a:rPr lang="lt-LT" sz="2400" i="1" dirty="0" smtClean="0">
                <a:latin typeface="Times New Roman" panose="02020603050405020304" pitchFamily="18" charset="0"/>
                <a:cs typeface="Times New Roman" panose="02020603050405020304" pitchFamily="18" charset="0"/>
              </a:rPr>
              <a:t/>
            </a:r>
            <a:br>
              <a:rPr lang="lt-LT" sz="2400" i="1" dirty="0" smtClean="0">
                <a:latin typeface="Times New Roman" panose="02020603050405020304" pitchFamily="18" charset="0"/>
                <a:cs typeface="Times New Roman" panose="02020603050405020304" pitchFamily="18" charset="0"/>
              </a:rPr>
            </a:br>
            <a:r>
              <a:rPr lang="lt-LT" sz="2400" i="1" dirty="0">
                <a:latin typeface="Times New Roman" panose="02020603050405020304" pitchFamily="18" charset="0"/>
                <a:cs typeface="Times New Roman" panose="02020603050405020304" pitchFamily="18" charset="0"/>
              </a:rPr>
              <a:t/>
            </a:r>
            <a:br>
              <a:rPr lang="lt-LT" sz="2400" i="1" dirty="0">
                <a:latin typeface="Times New Roman" panose="02020603050405020304" pitchFamily="18" charset="0"/>
                <a:cs typeface="Times New Roman" panose="02020603050405020304" pitchFamily="18" charset="0"/>
              </a:rPr>
            </a:br>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Pristatyta</a:t>
            </a:r>
            <a:r>
              <a:rPr lang="lt-LT" sz="2400" b="1" i="1" dirty="0" smtClean="0">
                <a:solidFill>
                  <a:schemeClr val="accent1">
                    <a:lumMod val="75000"/>
                  </a:schemeClr>
                </a:solidFill>
                <a:latin typeface="Times New Roman" panose="02020603050405020304" pitchFamily="18" charset="0"/>
                <a:cs typeface="Times New Roman" panose="02020603050405020304" pitchFamily="18" charset="0"/>
              </a:rPr>
              <a:t> informacija dėl darbo ginčų komisijų veiklos efektyvumo:</a:t>
            </a:r>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 </a:t>
            </a:r>
            <a:b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br>
            <a:r>
              <a:rPr lang="lt-LT" sz="2400" i="1" dirty="0">
                <a:solidFill>
                  <a:schemeClr val="accent1">
                    <a:lumMod val="75000"/>
                  </a:schemeClr>
                </a:solidFill>
                <a:latin typeface="Times New Roman" panose="02020603050405020304" pitchFamily="18" charset="0"/>
                <a:cs typeface="Times New Roman" panose="02020603050405020304" pitchFamily="18" charset="0"/>
              </a:rPr>
              <a:t/>
            </a:r>
            <a:br>
              <a:rPr lang="lt-LT" sz="2400" i="1" dirty="0">
                <a:solidFill>
                  <a:schemeClr val="accent1">
                    <a:lumMod val="75000"/>
                  </a:schemeClr>
                </a:solidFill>
                <a:latin typeface="Times New Roman" panose="02020603050405020304" pitchFamily="18" charset="0"/>
                <a:cs typeface="Times New Roman" panose="02020603050405020304" pitchFamily="18" charset="0"/>
              </a:rPr>
            </a:br>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2013 ir 2014 metais </a:t>
            </a:r>
            <a:r>
              <a:rPr lang="lt-LT" sz="2400" b="1" i="1" dirty="0" smtClean="0">
                <a:solidFill>
                  <a:schemeClr val="accent1">
                    <a:lumMod val="75000"/>
                  </a:schemeClr>
                </a:solidFill>
                <a:latin typeface="Times New Roman" panose="02020603050405020304" pitchFamily="18" charset="0"/>
                <a:cs typeface="Times New Roman" panose="02020603050405020304" pitchFamily="18" charset="0"/>
              </a:rPr>
              <a:t>išnagrinėta per 9 tūkst. bylų</a:t>
            </a:r>
            <a:r>
              <a:rPr lang="lt-LT" sz="2400" b="1" i="1" dirty="0">
                <a:solidFill>
                  <a:schemeClr val="accent1">
                    <a:lumMod val="75000"/>
                  </a:schemeClr>
                </a:solidFill>
                <a:latin typeface="Times New Roman" panose="02020603050405020304" pitchFamily="18" charset="0"/>
                <a:cs typeface="Times New Roman" panose="02020603050405020304" pitchFamily="18" charset="0"/>
              </a:rPr>
              <a:t>; </a:t>
            </a:r>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
            </a:r>
            <a:b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br>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
            </a:r>
            <a:b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br>
            <a:r>
              <a:rPr lang="lt-LT" sz="2400" b="1" i="1" dirty="0" smtClean="0">
                <a:solidFill>
                  <a:schemeClr val="accent1">
                    <a:lumMod val="75000"/>
                  </a:schemeClr>
                </a:solidFill>
                <a:latin typeface="Times New Roman" panose="02020603050405020304" pitchFamily="18" charset="0"/>
                <a:cs typeface="Times New Roman" panose="02020603050405020304" pitchFamily="18" charset="0"/>
              </a:rPr>
              <a:t>supaprastinta </a:t>
            </a:r>
            <a:r>
              <a:rPr lang="lt-LT" sz="2400" b="1" i="1" dirty="0">
                <a:solidFill>
                  <a:schemeClr val="accent1">
                    <a:lumMod val="75000"/>
                  </a:schemeClr>
                </a:solidFill>
                <a:latin typeface="Times New Roman" panose="02020603050405020304" pitchFamily="18" charset="0"/>
                <a:cs typeface="Times New Roman" panose="02020603050405020304" pitchFamily="18" charset="0"/>
              </a:rPr>
              <a:t>procesinė pažeistų teisių gynybos tvarka </a:t>
            </a:r>
            <a:r>
              <a:rPr lang="lt-LT" sz="2400" i="1" dirty="0">
                <a:solidFill>
                  <a:schemeClr val="accent1">
                    <a:lumMod val="75000"/>
                  </a:schemeClr>
                </a:solidFill>
                <a:latin typeface="Times New Roman" panose="02020603050405020304" pitchFamily="18" charset="0"/>
                <a:cs typeface="Times New Roman" panose="02020603050405020304" pitchFamily="18" charset="0"/>
              </a:rPr>
              <a:t>įgalina vengti proceso vilkinimo; </a:t>
            </a:r>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
            </a:r>
            <a:b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br>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
            </a:r>
            <a:b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br>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šalių </a:t>
            </a:r>
            <a:r>
              <a:rPr lang="lt-LT" sz="2400" i="1" dirty="0">
                <a:solidFill>
                  <a:schemeClr val="accent1">
                    <a:lumMod val="75000"/>
                  </a:schemeClr>
                </a:solidFill>
                <a:latin typeface="Times New Roman" panose="02020603050405020304" pitchFamily="18" charset="0"/>
                <a:cs typeface="Times New Roman" panose="02020603050405020304" pitchFamily="18" charset="0"/>
              </a:rPr>
              <a:t>interesas ginamas teisės taikymo ribose kolegialaus, skirtingus interesus atstovaujančio organo pagalba; </a:t>
            </a:r>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
            </a:r>
            <a:b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br>
            <a:r>
              <a:rPr lang="lt-LT" sz="2400" i="1" dirty="0">
                <a:solidFill>
                  <a:schemeClr val="accent1">
                    <a:lumMod val="75000"/>
                  </a:schemeClr>
                </a:solidFill>
                <a:latin typeface="Times New Roman" panose="02020603050405020304" pitchFamily="18" charset="0"/>
                <a:cs typeface="Times New Roman" panose="02020603050405020304" pitchFamily="18" charset="0"/>
              </a:rPr>
              <a:t/>
            </a:r>
            <a:br>
              <a:rPr lang="lt-LT" sz="2400" i="1" dirty="0">
                <a:solidFill>
                  <a:schemeClr val="accent1">
                    <a:lumMod val="75000"/>
                  </a:schemeClr>
                </a:solidFill>
                <a:latin typeface="Times New Roman" panose="02020603050405020304" pitchFamily="18" charset="0"/>
                <a:cs typeface="Times New Roman" panose="02020603050405020304" pitchFamily="18" charset="0"/>
              </a:rPr>
            </a:br>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darbo </a:t>
            </a:r>
            <a:r>
              <a:rPr lang="lt-LT" sz="2400" i="1" dirty="0">
                <a:solidFill>
                  <a:schemeClr val="accent1">
                    <a:lumMod val="75000"/>
                  </a:schemeClr>
                </a:solidFill>
                <a:latin typeface="Times New Roman" panose="02020603050405020304" pitchFamily="18" charset="0"/>
                <a:cs typeface="Times New Roman" panose="02020603050405020304" pitchFamily="18" charset="0"/>
              </a:rPr>
              <a:t>ginčo nagrinėjimo procese </a:t>
            </a:r>
            <a:r>
              <a:rPr lang="lt-LT" sz="2400" b="1" i="1" dirty="0">
                <a:solidFill>
                  <a:schemeClr val="accent1">
                    <a:lumMod val="75000"/>
                  </a:schemeClr>
                </a:solidFill>
                <a:latin typeface="Times New Roman" panose="02020603050405020304" pitchFamily="18" charset="0"/>
                <a:cs typeface="Times New Roman" panose="02020603050405020304" pitchFamily="18" charset="0"/>
              </a:rPr>
              <a:t>aktyviai dalyvauja socialiniai partneriai </a:t>
            </a:r>
            <a:r>
              <a:rPr lang="lt-LT" sz="2400" i="1" dirty="0">
                <a:solidFill>
                  <a:schemeClr val="accent1">
                    <a:lumMod val="75000"/>
                  </a:schemeClr>
                </a:solidFill>
                <a:latin typeface="Times New Roman" panose="02020603050405020304" pitchFamily="18" charset="0"/>
                <a:cs typeface="Times New Roman" panose="02020603050405020304" pitchFamily="18" charset="0"/>
              </a:rPr>
              <a:t>ir darbo teisių gynyboje realizuojamas </a:t>
            </a:r>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trišalės </a:t>
            </a:r>
            <a:r>
              <a:rPr lang="lt-LT" sz="2400" i="1" dirty="0">
                <a:solidFill>
                  <a:schemeClr val="accent1">
                    <a:lumMod val="75000"/>
                  </a:schemeClr>
                </a:solidFill>
                <a:latin typeface="Times New Roman" panose="02020603050405020304" pitchFamily="18" charset="0"/>
                <a:cs typeface="Times New Roman" panose="02020603050405020304" pitchFamily="18" charset="0"/>
              </a:rPr>
              <a:t>partnerystės </a:t>
            </a:r>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principas.</a:t>
            </a:r>
            <a:b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br>
            <a:r>
              <a:rPr lang="lt-LT" sz="2400" i="1" dirty="0" smtClean="0">
                <a:latin typeface="Times New Roman" panose="02020603050405020304" pitchFamily="18" charset="0"/>
                <a:cs typeface="Times New Roman" panose="02020603050405020304" pitchFamily="18" charset="0"/>
              </a:rPr>
              <a:t/>
            </a:r>
            <a:br>
              <a:rPr lang="lt-LT" sz="2400" i="1" dirty="0" smtClean="0">
                <a:latin typeface="Times New Roman" panose="02020603050405020304" pitchFamily="18" charset="0"/>
                <a:cs typeface="Times New Roman" panose="02020603050405020304" pitchFamily="18" charset="0"/>
              </a:rPr>
            </a:br>
            <a:r>
              <a:rPr lang="lt-LT" sz="2400" i="1" dirty="0">
                <a:latin typeface="Times New Roman" panose="02020603050405020304" pitchFamily="18" charset="0"/>
                <a:cs typeface="Times New Roman" panose="02020603050405020304" pitchFamily="18" charset="0"/>
              </a:rPr>
              <a:t/>
            </a:r>
            <a:br>
              <a:rPr lang="lt-LT" sz="2400" i="1" dirty="0">
                <a:latin typeface="Times New Roman" panose="02020603050405020304" pitchFamily="18" charset="0"/>
                <a:cs typeface="Times New Roman" panose="02020603050405020304" pitchFamily="18" charset="0"/>
              </a:rPr>
            </a:br>
            <a:endParaRPr lang="lt-LT" sz="2400" dirty="0">
              <a:latin typeface="Times New Roman" panose="02020603050405020304" pitchFamily="18" charset="0"/>
              <a:cs typeface="Times New Roman" panose="02020603050405020304" pitchFamily="18" charset="0"/>
            </a:endParaRPr>
          </a:p>
        </p:txBody>
      </p:sp>
      <p:sp>
        <p:nvSpPr>
          <p:cNvPr id="3" name="Skaidrės numerio vietos rezervavimo ženklas 2"/>
          <p:cNvSpPr>
            <a:spLocks noGrp="1"/>
          </p:cNvSpPr>
          <p:nvPr>
            <p:ph type="sldNum" sz="quarter" idx="12"/>
          </p:nvPr>
        </p:nvSpPr>
        <p:spPr/>
        <p:txBody>
          <a:bodyPr/>
          <a:lstStyle/>
          <a:p>
            <a:pPr>
              <a:defRPr/>
            </a:pPr>
            <a:fld id="{DB335FA5-5C62-4470-B010-D165C48C76DA}" type="slidenum">
              <a:rPr lang="lt-LT" smtClean="0"/>
              <a:pPr>
                <a:defRPr/>
              </a:pPr>
              <a:t>13</a:t>
            </a:fld>
            <a:endParaRPr lang="lt-LT"/>
          </a:p>
        </p:txBody>
      </p:sp>
    </p:spTree>
    <p:extLst>
      <p:ext uri="{BB962C8B-B14F-4D97-AF65-F5344CB8AC3E}">
        <p14:creationId xmlns:p14="http://schemas.microsoft.com/office/powerpoint/2010/main" xmlns="" val="34834990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numerio vietos rezervavimo ženklas 1"/>
          <p:cNvSpPr>
            <a:spLocks noGrp="1"/>
          </p:cNvSpPr>
          <p:nvPr>
            <p:ph type="sldNum" sz="quarter" idx="12"/>
          </p:nvPr>
        </p:nvSpPr>
        <p:spPr/>
        <p:txBody>
          <a:bodyPr/>
          <a:lstStyle/>
          <a:p>
            <a:pPr>
              <a:defRPr/>
            </a:pPr>
            <a:fld id="{84A13B00-ECB3-45D2-ABED-EA14C2C52492}" type="slidenum">
              <a:rPr lang="lt-LT" smtClean="0"/>
              <a:pPr>
                <a:defRPr/>
              </a:pPr>
              <a:t>14</a:t>
            </a:fld>
            <a:endParaRPr lang="lt-LT"/>
          </a:p>
        </p:txBody>
      </p:sp>
      <p:sp>
        <p:nvSpPr>
          <p:cNvPr id="3" name="Stačiakampis 2"/>
          <p:cNvSpPr/>
          <p:nvPr/>
        </p:nvSpPr>
        <p:spPr>
          <a:xfrm>
            <a:off x="267147" y="332656"/>
            <a:ext cx="8712968" cy="6740307"/>
          </a:xfrm>
          <a:prstGeom prst="rect">
            <a:avLst/>
          </a:prstGeom>
        </p:spPr>
        <p:txBody>
          <a:bodyPr wrap="square">
            <a:spAutoFit/>
          </a:bodyPr>
          <a:lstStyle/>
          <a:p>
            <a:endParaRPr lang="en-US" sz="2000" i="1" u="sng" dirty="0" smtClean="0">
              <a:solidFill>
                <a:srgbClr val="7030A0"/>
              </a:solidFill>
              <a:latin typeface="Times New Roman" panose="02020603050405020304" pitchFamily="18" charset="0"/>
              <a:cs typeface="Times New Roman" panose="02020603050405020304" pitchFamily="18" charset="0"/>
            </a:endParaRPr>
          </a:p>
          <a:p>
            <a:r>
              <a:rPr lang="lt-LT" sz="2800" b="1" i="1" u="sng" dirty="0" smtClean="0">
                <a:solidFill>
                  <a:srgbClr val="7030A0"/>
                </a:solidFill>
                <a:latin typeface="Times New Roman" panose="02020603050405020304" pitchFamily="18" charset="0"/>
                <a:cs typeface="Times New Roman" panose="02020603050405020304" pitchFamily="18" charset="0"/>
              </a:rPr>
              <a:t>Kiti </a:t>
            </a:r>
            <a:r>
              <a:rPr lang="lt-LT" sz="2800" b="1" i="1" u="sng" dirty="0">
                <a:solidFill>
                  <a:srgbClr val="7030A0"/>
                </a:solidFill>
                <a:latin typeface="Times New Roman" panose="02020603050405020304" pitchFamily="18" charset="0"/>
                <a:cs typeface="Times New Roman" panose="02020603050405020304" pitchFamily="18" charset="0"/>
              </a:rPr>
              <a:t>priimti sprendimai</a:t>
            </a:r>
            <a:r>
              <a:rPr lang="lt-LT" sz="2800" b="1" i="1" u="sng" dirty="0" smtClean="0">
                <a:solidFill>
                  <a:srgbClr val="7030A0"/>
                </a:solidFill>
                <a:latin typeface="Times New Roman" panose="02020603050405020304" pitchFamily="18" charset="0"/>
                <a:cs typeface="Times New Roman" panose="02020603050405020304" pitchFamily="18" charset="0"/>
              </a:rPr>
              <a:t>:</a:t>
            </a:r>
          </a:p>
          <a:p>
            <a:endParaRPr lang="lt-LT" sz="2000" i="1" dirty="0">
              <a:solidFill>
                <a:srgbClr val="7030A0"/>
              </a:solidFill>
              <a:latin typeface="Times New Roman" panose="02020603050405020304" pitchFamily="18" charset="0"/>
              <a:cs typeface="Times New Roman" panose="02020603050405020304" pitchFamily="18" charset="0"/>
            </a:endParaRPr>
          </a:p>
          <a:p>
            <a:pPr lvl="0"/>
            <a:endParaRPr lang="en-US" sz="2000" i="1" dirty="0" smtClean="0">
              <a:latin typeface="Times New Roman" panose="02020603050405020304" pitchFamily="18" charset="0"/>
              <a:cs typeface="Times New Roman" panose="02020603050405020304" pitchFamily="18" charset="0"/>
            </a:endParaRPr>
          </a:p>
          <a:p>
            <a:pPr lvl="0"/>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Nutraukta </a:t>
            </a:r>
            <a:r>
              <a:rPr lang="lt-LT" sz="2400" i="1" dirty="0">
                <a:solidFill>
                  <a:schemeClr val="accent1">
                    <a:lumMod val="75000"/>
                  </a:schemeClr>
                </a:solidFill>
                <a:latin typeface="Times New Roman" panose="02020603050405020304" pitchFamily="18" charset="0"/>
                <a:cs typeface="Times New Roman" panose="02020603050405020304" pitchFamily="18" charset="0"/>
              </a:rPr>
              <a:t>dviejų komitetų prie Trišalės tarybos </a:t>
            </a:r>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veikla:</a:t>
            </a:r>
          </a:p>
          <a:p>
            <a:pPr lvl="0"/>
            <a:endParaRPr lang="lt-LT" sz="2400" b="1" i="1" dirty="0">
              <a:solidFill>
                <a:schemeClr val="accent1">
                  <a:lumMod val="75000"/>
                </a:schemeClr>
              </a:solidFill>
              <a:latin typeface="Times New Roman" panose="02020603050405020304" pitchFamily="18" charset="0"/>
              <a:cs typeface="Times New Roman" panose="02020603050405020304" pitchFamily="18" charset="0"/>
            </a:endParaRPr>
          </a:p>
          <a:p>
            <a:pPr lvl="0"/>
            <a:r>
              <a:rPr lang="lt-LT" sz="2400" b="1" i="1" dirty="0" smtClean="0">
                <a:solidFill>
                  <a:schemeClr val="accent1">
                    <a:lumMod val="75000"/>
                  </a:schemeClr>
                </a:solidFill>
                <a:latin typeface="Times New Roman" panose="02020603050405020304" pitchFamily="18" charset="0"/>
                <a:cs typeface="Times New Roman" panose="02020603050405020304" pitchFamily="18" charset="0"/>
              </a:rPr>
              <a:t>Darnaus </a:t>
            </a:r>
            <a:r>
              <a:rPr lang="lt-LT" sz="2400" b="1" i="1" dirty="0">
                <a:solidFill>
                  <a:schemeClr val="accent1">
                    <a:lumMod val="75000"/>
                  </a:schemeClr>
                </a:solidFill>
                <a:latin typeface="Times New Roman" panose="02020603050405020304" pitchFamily="18" charset="0"/>
                <a:cs typeface="Times New Roman" panose="02020603050405020304" pitchFamily="18" charset="0"/>
              </a:rPr>
              <a:t>vystymosi </a:t>
            </a:r>
            <a:r>
              <a:rPr lang="lt-LT" sz="2400" b="1" i="1" dirty="0" smtClean="0">
                <a:solidFill>
                  <a:schemeClr val="accent1">
                    <a:lumMod val="75000"/>
                  </a:schemeClr>
                </a:solidFill>
                <a:latin typeface="Times New Roman" panose="02020603050405020304" pitchFamily="18" charset="0"/>
                <a:cs typeface="Times New Roman" panose="02020603050405020304" pitchFamily="18" charset="0"/>
              </a:rPr>
              <a:t>komiteto;</a:t>
            </a:r>
          </a:p>
          <a:p>
            <a:pPr lvl="0"/>
            <a:endParaRPr lang="lt-LT" sz="2400" b="1" i="1" dirty="0">
              <a:solidFill>
                <a:schemeClr val="accent1">
                  <a:lumMod val="75000"/>
                </a:schemeClr>
              </a:solidFill>
              <a:latin typeface="Times New Roman" panose="02020603050405020304" pitchFamily="18" charset="0"/>
              <a:cs typeface="Times New Roman" panose="02020603050405020304" pitchFamily="18" charset="0"/>
            </a:endParaRPr>
          </a:p>
          <a:p>
            <a:pPr lvl="0"/>
            <a:r>
              <a:rPr lang="lt-LT" sz="2400" b="1" i="1" dirty="0" smtClean="0">
                <a:solidFill>
                  <a:schemeClr val="accent1">
                    <a:lumMod val="75000"/>
                  </a:schemeClr>
                </a:solidFill>
                <a:latin typeface="Times New Roman" panose="02020603050405020304" pitchFamily="18" charset="0"/>
                <a:cs typeface="Times New Roman" panose="02020603050405020304" pitchFamily="18" charset="0"/>
              </a:rPr>
              <a:t>Trišalės </a:t>
            </a:r>
            <a:r>
              <a:rPr lang="lt-LT" sz="2400" b="1" i="1" dirty="0">
                <a:solidFill>
                  <a:schemeClr val="accent1">
                    <a:lumMod val="75000"/>
                  </a:schemeClr>
                </a:solidFill>
                <a:latin typeface="Times New Roman" panose="02020603050405020304" pitchFamily="18" charset="0"/>
                <a:cs typeface="Times New Roman" panose="02020603050405020304" pitchFamily="18" charset="0"/>
              </a:rPr>
              <a:t>tarybos bendradarbiavimo su Europos ekonomikos ir socialinių reikalų komitetu </a:t>
            </a:r>
            <a:r>
              <a:rPr lang="lt-LT" sz="2400" b="1" i="1" dirty="0" smtClean="0">
                <a:solidFill>
                  <a:schemeClr val="accent1">
                    <a:lumMod val="75000"/>
                  </a:schemeClr>
                </a:solidFill>
                <a:latin typeface="Times New Roman" panose="02020603050405020304" pitchFamily="18" charset="0"/>
                <a:cs typeface="Times New Roman" panose="02020603050405020304" pitchFamily="18" charset="0"/>
              </a:rPr>
              <a:t>komiteto</a:t>
            </a:r>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a:t>
            </a:r>
          </a:p>
          <a:p>
            <a:pPr lvl="0"/>
            <a:endParaRPr lang="lt-LT" sz="2400" i="1" dirty="0">
              <a:solidFill>
                <a:schemeClr val="accent1">
                  <a:lumMod val="75000"/>
                </a:schemeClr>
              </a:solidFill>
              <a:latin typeface="Times New Roman" panose="02020603050405020304" pitchFamily="18" charset="0"/>
              <a:cs typeface="Times New Roman" panose="02020603050405020304" pitchFamily="18" charset="0"/>
            </a:endParaRPr>
          </a:p>
          <a:p>
            <a:pPr lvl="0"/>
            <a:r>
              <a:rPr lang="lt-LT" sz="2400" i="1" dirty="0">
                <a:solidFill>
                  <a:schemeClr val="accent1">
                    <a:lumMod val="75000"/>
                  </a:schemeClr>
                </a:solidFill>
                <a:latin typeface="Times New Roman" panose="02020603050405020304" pitchFamily="18" charset="0"/>
                <a:cs typeface="Times New Roman" panose="02020603050405020304" pitchFamily="18" charset="0"/>
              </a:rPr>
              <a:t>P</a:t>
            </a:r>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atvirtinta </a:t>
            </a:r>
            <a:r>
              <a:rPr lang="lt-LT" sz="2400" b="1" i="1" dirty="0">
                <a:solidFill>
                  <a:schemeClr val="accent1">
                    <a:lumMod val="75000"/>
                  </a:schemeClr>
                </a:solidFill>
                <a:latin typeface="Times New Roman" panose="02020603050405020304" pitchFamily="18" charset="0"/>
                <a:cs typeface="Times New Roman" panose="02020603050405020304" pitchFamily="18" charset="0"/>
              </a:rPr>
              <a:t>nauja Trišalių konsultacijų tarptautinėms darbo normoms įgyvendinti komisijos </a:t>
            </a:r>
            <a:r>
              <a:rPr lang="lt-LT" sz="2400" i="1" dirty="0">
                <a:solidFill>
                  <a:schemeClr val="accent1">
                    <a:lumMod val="75000"/>
                  </a:schemeClr>
                </a:solidFill>
                <a:latin typeface="Times New Roman" panose="02020603050405020304" pitchFamily="18" charset="0"/>
                <a:cs typeface="Times New Roman" panose="02020603050405020304" pitchFamily="18" charset="0"/>
              </a:rPr>
              <a:t>prie Lietuvos Respublikos trišalės tarybos </a:t>
            </a:r>
            <a:r>
              <a:rPr lang="lt-LT" sz="2400" b="1" i="1" dirty="0">
                <a:solidFill>
                  <a:schemeClr val="accent1">
                    <a:lumMod val="75000"/>
                  </a:schemeClr>
                </a:solidFill>
                <a:latin typeface="Times New Roman" panose="02020603050405020304" pitchFamily="18" charset="0"/>
                <a:cs typeface="Times New Roman" panose="02020603050405020304" pitchFamily="18" charset="0"/>
              </a:rPr>
              <a:t>narių </a:t>
            </a:r>
            <a:r>
              <a:rPr lang="lt-LT" sz="2400" b="1" i="1" dirty="0" smtClean="0">
                <a:solidFill>
                  <a:schemeClr val="accent1">
                    <a:lumMod val="75000"/>
                  </a:schemeClr>
                </a:solidFill>
                <a:latin typeface="Times New Roman" panose="02020603050405020304" pitchFamily="18" charset="0"/>
                <a:cs typeface="Times New Roman" panose="02020603050405020304" pitchFamily="18" charset="0"/>
              </a:rPr>
              <a:t>sudėtis</a:t>
            </a:r>
            <a:r>
              <a:rPr lang="lt-LT" sz="2400" i="1" dirty="0">
                <a:solidFill>
                  <a:schemeClr val="accent1">
                    <a:lumMod val="75000"/>
                  </a:schemeClr>
                </a:solidFill>
                <a:latin typeface="Times New Roman" panose="02020603050405020304" pitchFamily="18" charset="0"/>
                <a:cs typeface="Times New Roman" panose="02020603050405020304" pitchFamily="18" charset="0"/>
              </a:rPr>
              <a:t>.</a:t>
            </a:r>
            <a:endParaRPr lang="lt-LT" sz="2400" i="1" dirty="0" smtClean="0">
              <a:solidFill>
                <a:schemeClr val="accent1">
                  <a:lumMod val="75000"/>
                </a:schemeClr>
              </a:solidFill>
              <a:latin typeface="Times New Roman" panose="02020603050405020304" pitchFamily="18" charset="0"/>
              <a:cs typeface="Times New Roman" panose="02020603050405020304" pitchFamily="18" charset="0"/>
            </a:endParaRPr>
          </a:p>
          <a:p>
            <a:endParaRPr lang="en-US" sz="2400" i="1" dirty="0" smtClean="0">
              <a:latin typeface="Times New Roman" panose="02020603050405020304" pitchFamily="18" charset="0"/>
              <a:cs typeface="Times New Roman" panose="02020603050405020304" pitchFamily="18" charset="0"/>
            </a:endParaRPr>
          </a:p>
          <a:p>
            <a:endParaRPr lang="en-US" sz="2000" i="1" dirty="0">
              <a:latin typeface="Times New Roman" panose="02020603050405020304" pitchFamily="18" charset="0"/>
              <a:cs typeface="Times New Roman" panose="02020603050405020304" pitchFamily="18" charset="0"/>
            </a:endParaRPr>
          </a:p>
          <a:p>
            <a:endParaRPr lang="lt-LT" sz="2000" i="1" dirty="0" smtClean="0">
              <a:latin typeface="Times New Roman" panose="02020603050405020304" pitchFamily="18" charset="0"/>
              <a:cs typeface="Times New Roman" panose="02020603050405020304" pitchFamily="18" charset="0"/>
            </a:endParaRPr>
          </a:p>
          <a:p>
            <a:endParaRPr lang="lt-LT" sz="2000" i="1" dirty="0">
              <a:latin typeface="Times New Roman" panose="02020603050405020304" pitchFamily="18" charset="0"/>
              <a:cs typeface="Times New Roman" panose="02020603050405020304" pitchFamily="18" charset="0"/>
            </a:endParaRPr>
          </a:p>
          <a:p>
            <a:r>
              <a:rPr lang="lt-LT" sz="2000" i="1" dirty="0">
                <a:latin typeface="Times New Roman" panose="02020603050405020304" pitchFamily="18" charset="0"/>
                <a:cs typeface="Times New Roman" panose="02020603050405020304" pitchFamily="18" charset="0"/>
              </a:rPr>
              <a:t> </a:t>
            </a:r>
            <a:endParaRPr lang="lt-LT"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2750758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numerio vietos rezervavimo ženklas 1"/>
          <p:cNvSpPr>
            <a:spLocks noGrp="1"/>
          </p:cNvSpPr>
          <p:nvPr>
            <p:ph type="sldNum" sz="quarter" idx="12"/>
          </p:nvPr>
        </p:nvSpPr>
        <p:spPr/>
        <p:txBody>
          <a:bodyPr/>
          <a:lstStyle/>
          <a:p>
            <a:pPr>
              <a:defRPr/>
            </a:pPr>
            <a:fld id="{84A13B00-ECB3-45D2-ABED-EA14C2C52492}" type="slidenum">
              <a:rPr lang="lt-LT" smtClean="0"/>
              <a:pPr>
                <a:defRPr/>
              </a:pPr>
              <a:t>15</a:t>
            </a:fld>
            <a:endParaRPr lang="lt-LT"/>
          </a:p>
        </p:txBody>
      </p:sp>
      <p:sp>
        <p:nvSpPr>
          <p:cNvPr id="3" name="Stačiakampis 2"/>
          <p:cNvSpPr/>
          <p:nvPr/>
        </p:nvSpPr>
        <p:spPr>
          <a:xfrm>
            <a:off x="611560" y="476672"/>
            <a:ext cx="8064896" cy="4462760"/>
          </a:xfrm>
          <a:prstGeom prst="rect">
            <a:avLst/>
          </a:prstGeom>
        </p:spPr>
        <p:txBody>
          <a:bodyPr wrap="square">
            <a:spAutoFit/>
          </a:bodyPr>
          <a:lstStyle/>
          <a:p>
            <a:endParaRPr lang="lt-LT" dirty="0" smtClean="0"/>
          </a:p>
          <a:p>
            <a:endParaRPr lang="lt-LT" dirty="0"/>
          </a:p>
          <a:p>
            <a:endParaRPr lang="lt-LT" sz="2400" i="1" dirty="0" smtClean="0">
              <a:latin typeface="Times New Roman" panose="02020603050405020304" pitchFamily="18" charset="0"/>
              <a:cs typeface="Times New Roman" panose="02020603050405020304" pitchFamily="18" charset="0"/>
            </a:endParaRPr>
          </a:p>
          <a:p>
            <a:r>
              <a:rPr lang="lt-LT" sz="2800" i="1" dirty="0" smtClean="0">
                <a:solidFill>
                  <a:schemeClr val="accent1">
                    <a:lumMod val="75000"/>
                  </a:schemeClr>
                </a:solidFill>
                <a:latin typeface="Times New Roman" panose="02020603050405020304" pitchFamily="18" charset="0"/>
                <a:cs typeface="Times New Roman" panose="02020603050405020304" pitchFamily="18" charset="0"/>
              </a:rPr>
              <a:t>Patikslintos </a:t>
            </a:r>
            <a:r>
              <a:rPr lang="lt-LT" sz="2800" i="1" dirty="0">
                <a:solidFill>
                  <a:schemeClr val="accent1">
                    <a:lumMod val="75000"/>
                  </a:schemeClr>
                </a:solidFill>
                <a:latin typeface="Times New Roman" panose="02020603050405020304" pitchFamily="18" charset="0"/>
                <a:cs typeface="Times New Roman" panose="02020603050405020304" pitchFamily="18" charset="0"/>
              </a:rPr>
              <a:t>atitinkamos Darbo kodekso, Darbo ginčų komisijų nuostatų ir kitų susijusių dokumentų nuostatos, </a:t>
            </a:r>
            <a:r>
              <a:rPr lang="lt-LT" sz="2800" b="1" i="1" dirty="0">
                <a:solidFill>
                  <a:schemeClr val="accent1">
                    <a:lumMod val="75000"/>
                  </a:schemeClr>
                </a:solidFill>
                <a:latin typeface="Times New Roman" panose="02020603050405020304" pitchFamily="18" charset="0"/>
                <a:cs typeface="Times New Roman" panose="02020603050405020304" pitchFamily="18" charset="0"/>
              </a:rPr>
              <a:t>siekiant nustatyti, kad Trišalės tarybos sekretoriato funkcijas</a:t>
            </a:r>
            <a:r>
              <a:rPr lang="lt-LT" sz="2800" i="1" dirty="0">
                <a:solidFill>
                  <a:schemeClr val="accent1">
                    <a:lumMod val="75000"/>
                  </a:schemeClr>
                </a:solidFill>
                <a:latin typeface="Times New Roman" panose="02020603050405020304" pitchFamily="18" charset="0"/>
                <a:cs typeface="Times New Roman" panose="02020603050405020304" pitchFamily="18" charset="0"/>
              </a:rPr>
              <a:t>, skiriant  tarpininką (nagrinėjant kolektyvinius darbo ginčus) ir sudarant darbuotojų ir darbdavių atstovų (darbo ginčų komisijos narių) sąrašus, </a:t>
            </a:r>
            <a:r>
              <a:rPr lang="lt-LT" sz="2800" b="1" i="1" dirty="0">
                <a:solidFill>
                  <a:schemeClr val="accent1">
                    <a:lumMod val="75000"/>
                  </a:schemeClr>
                </a:solidFill>
                <a:latin typeface="Times New Roman" panose="02020603050405020304" pitchFamily="18" charset="0"/>
                <a:cs typeface="Times New Roman" panose="02020603050405020304" pitchFamily="18" charset="0"/>
              </a:rPr>
              <a:t>atliks Trišalės tarybos pirmininkas. </a:t>
            </a:r>
          </a:p>
        </p:txBody>
      </p:sp>
    </p:spTree>
    <p:extLst>
      <p:ext uri="{BB962C8B-B14F-4D97-AF65-F5344CB8AC3E}">
        <p14:creationId xmlns:p14="http://schemas.microsoft.com/office/powerpoint/2010/main" xmlns="" val="35678265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5890666"/>
          </a:xfrm>
        </p:spPr>
        <p:txBody>
          <a:bodyPr/>
          <a:lstStyle/>
          <a:p>
            <a:pPr algn="l"/>
            <a:r>
              <a:rPr lang="lt-LT" sz="2800" b="1" i="1" u="sng" dirty="0" smtClean="0">
                <a:latin typeface="Times New Roman" panose="02020603050405020304" pitchFamily="18" charset="0"/>
                <a:cs typeface="Times New Roman" panose="02020603050405020304" pitchFamily="18" charset="0"/>
              </a:rPr>
              <a:t/>
            </a:r>
            <a:br>
              <a:rPr lang="lt-LT" sz="2800" b="1" i="1" u="sng" dirty="0" smtClean="0">
                <a:latin typeface="Times New Roman" panose="02020603050405020304" pitchFamily="18" charset="0"/>
                <a:cs typeface="Times New Roman" panose="02020603050405020304" pitchFamily="18" charset="0"/>
              </a:rPr>
            </a:br>
            <a:r>
              <a:rPr lang="lt-LT" sz="2800" b="1" i="1" u="sng" dirty="0">
                <a:latin typeface="Times New Roman" panose="02020603050405020304" pitchFamily="18" charset="0"/>
                <a:cs typeface="Times New Roman" panose="02020603050405020304" pitchFamily="18" charset="0"/>
              </a:rPr>
              <a:t/>
            </a:r>
            <a:br>
              <a:rPr lang="lt-LT" sz="2800" b="1" i="1" u="sng" dirty="0">
                <a:latin typeface="Times New Roman" panose="02020603050405020304" pitchFamily="18" charset="0"/>
                <a:cs typeface="Times New Roman" panose="02020603050405020304" pitchFamily="18" charset="0"/>
              </a:rPr>
            </a:br>
            <a:r>
              <a:rPr lang="lt-LT" sz="2800" b="1" i="1" u="sng" dirty="0" smtClean="0">
                <a:solidFill>
                  <a:srgbClr val="7030A0"/>
                </a:solidFill>
                <a:latin typeface="Times New Roman" panose="02020603050405020304" pitchFamily="18" charset="0"/>
                <a:cs typeface="Times New Roman" panose="02020603050405020304" pitchFamily="18" charset="0"/>
              </a:rPr>
              <a:t>Komisijos ir komitetai</a:t>
            </a:r>
            <a:br>
              <a:rPr lang="lt-LT" sz="2800" b="1" i="1" u="sng" dirty="0" smtClean="0">
                <a:solidFill>
                  <a:srgbClr val="7030A0"/>
                </a:solidFill>
                <a:latin typeface="Times New Roman" panose="02020603050405020304" pitchFamily="18" charset="0"/>
                <a:cs typeface="Times New Roman" panose="02020603050405020304" pitchFamily="18" charset="0"/>
              </a:rPr>
            </a:br>
            <a:r>
              <a:rPr lang="en-US" sz="2000" i="1" dirty="0" smtClean="0">
                <a:latin typeface="Times New Roman" panose="02020603050405020304" pitchFamily="18" charset="0"/>
                <a:cs typeface="Times New Roman" panose="02020603050405020304" pitchFamily="18" charset="0"/>
              </a:rPr>
              <a:t/>
            </a:r>
            <a:br>
              <a:rPr lang="en-US" sz="2000" i="1" dirty="0" smtClean="0">
                <a:latin typeface="Times New Roman" panose="02020603050405020304" pitchFamily="18" charset="0"/>
                <a:cs typeface="Times New Roman" panose="02020603050405020304" pitchFamily="18" charset="0"/>
              </a:rPr>
            </a:br>
            <a:r>
              <a:rPr lang="lt-LT" sz="2400" b="1" i="1" dirty="0" smtClean="0">
                <a:solidFill>
                  <a:schemeClr val="accent1">
                    <a:lumMod val="75000"/>
                  </a:schemeClr>
                </a:solidFill>
                <a:latin typeface="Times New Roman" panose="02020603050405020304" pitchFamily="18" charset="0"/>
                <a:cs typeface="Times New Roman" panose="02020603050405020304" pitchFamily="18" charset="0"/>
              </a:rPr>
              <a:t>6 </a:t>
            </a:r>
            <a:r>
              <a:rPr lang="lt-LT" sz="2400" b="1" i="1" dirty="0">
                <a:solidFill>
                  <a:schemeClr val="accent1">
                    <a:lumMod val="75000"/>
                  </a:schemeClr>
                </a:solidFill>
                <a:latin typeface="Times New Roman" panose="02020603050405020304" pitchFamily="18" charset="0"/>
                <a:cs typeface="Times New Roman" panose="02020603050405020304" pitchFamily="18" charset="0"/>
              </a:rPr>
              <a:t>Lietuvos Respublikos darbuotojų saugos ir sveikatos komisijos </a:t>
            </a:r>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posėdžiai</a:t>
            </a:r>
            <a:r>
              <a:rPr lang="lt-LT" sz="2400" i="1" dirty="0">
                <a:solidFill>
                  <a:schemeClr val="accent1">
                    <a:lumMod val="75000"/>
                  </a:schemeClr>
                </a:solidFill>
                <a:latin typeface="Times New Roman" panose="02020603050405020304" pitchFamily="18" charset="0"/>
                <a:cs typeface="Times New Roman" panose="02020603050405020304" pitchFamily="18" charset="0"/>
              </a:rPr>
              <a:t> </a:t>
            </a:r>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 </a:t>
            </a:r>
            <a:r>
              <a:rPr lang="lt-LT" sz="2400" i="1" dirty="0">
                <a:solidFill>
                  <a:schemeClr val="accent1">
                    <a:lumMod val="75000"/>
                  </a:schemeClr>
                </a:solidFill>
                <a:latin typeface="Times New Roman" panose="02020603050405020304" pitchFamily="18" charset="0"/>
                <a:cs typeface="Times New Roman" panose="02020603050405020304" pitchFamily="18" charset="0"/>
              </a:rPr>
              <a:t>apsvarstytas </a:t>
            </a:r>
            <a:r>
              <a:rPr lang="lt-LT" sz="2400" b="1" i="1" dirty="0">
                <a:solidFill>
                  <a:schemeClr val="accent1">
                    <a:lumMod val="75000"/>
                  </a:schemeClr>
                </a:solidFill>
                <a:latin typeface="Times New Roman" panose="02020603050405020304" pitchFamily="18" charset="0"/>
                <a:cs typeface="Times New Roman" panose="02020603050405020304" pitchFamily="18" charset="0"/>
              </a:rPr>
              <a:t>21</a:t>
            </a:r>
            <a:r>
              <a:rPr lang="lt-LT" sz="2400" i="1" dirty="0">
                <a:solidFill>
                  <a:schemeClr val="accent1">
                    <a:lumMod val="75000"/>
                  </a:schemeClr>
                </a:solidFill>
                <a:latin typeface="Times New Roman" panose="02020603050405020304" pitchFamily="18" charset="0"/>
                <a:cs typeface="Times New Roman" panose="02020603050405020304" pitchFamily="18" charset="0"/>
              </a:rPr>
              <a:t> </a:t>
            </a:r>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klausimas;</a:t>
            </a:r>
            <a:r>
              <a:rPr lang="lt-LT" sz="2400" i="1" dirty="0">
                <a:solidFill>
                  <a:schemeClr val="accent1">
                    <a:lumMod val="75000"/>
                  </a:schemeClr>
                </a:solidFill>
                <a:latin typeface="Times New Roman" panose="02020603050405020304" pitchFamily="18" charset="0"/>
                <a:cs typeface="Times New Roman" panose="02020603050405020304" pitchFamily="18" charset="0"/>
              </a:rPr>
              <a:t/>
            </a:r>
            <a:br>
              <a:rPr lang="lt-LT" sz="2400" i="1" dirty="0">
                <a:solidFill>
                  <a:schemeClr val="accent1">
                    <a:lumMod val="75000"/>
                  </a:schemeClr>
                </a:solidFill>
                <a:latin typeface="Times New Roman" panose="02020603050405020304" pitchFamily="18" charset="0"/>
                <a:cs typeface="Times New Roman" panose="02020603050405020304" pitchFamily="18" charset="0"/>
              </a:rPr>
            </a:br>
            <a:r>
              <a:rPr lang="lt-LT" sz="2400" i="1" dirty="0">
                <a:solidFill>
                  <a:schemeClr val="accent1">
                    <a:lumMod val="75000"/>
                  </a:schemeClr>
                </a:solidFill>
                <a:latin typeface="Times New Roman" panose="02020603050405020304" pitchFamily="18" charset="0"/>
                <a:cs typeface="Times New Roman" panose="02020603050405020304" pitchFamily="18" charset="0"/>
              </a:rPr>
              <a:t/>
            </a:r>
            <a:br>
              <a:rPr lang="lt-LT" sz="2400" i="1" dirty="0">
                <a:solidFill>
                  <a:schemeClr val="accent1">
                    <a:lumMod val="75000"/>
                  </a:schemeClr>
                </a:solidFill>
                <a:latin typeface="Times New Roman" panose="02020603050405020304" pitchFamily="18" charset="0"/>
                <a:cs typeface="Times New Roman" panose="02020603050405020304" pitchFamily="18" charset="0"/>
              </a:rPr>
            </a:br>
            <a:r>
              <a:rPr lang="lt-LT" sz="2400" b="1" i="1" dirty="0" smtClean="0">
                <a:solidFill>
                  <a:schemeClr val="accent1">
                    <a:lumMod val="75000"/>
                  </a:schemeClr>
                </a:solidFill>
                <a:latin typeface="Times New Roman" panose="02020603050405020304" pitchFamily="18" charset="0"/>
                <a:cs typeface="Times New Roman" panose="02020603050405020304" pitchFamily="18" charset="0"/>
              </a:rPr>
              <a:t>9 </a:t>
            </a:r>
            <a:r>
              <a:rPr lang="lt-LT" sz="2400" b="1" i="1" dirty="0">
                <a:solidFill>
                  <a:schemeClr val="accent1">
                    <a:lumMod val="75000"/>
                  </a:schemeClr>
                </a:solidFill>
                <a:latin typeface="Times New Roman" panose="02020603050405020304" pitchFamily="18" charset="0"/>
                <a:cs typeface="Times New Roman" panose="02020603050405020304" pitchFamily="18" charset="0"/>
              </a:rPr>
              <a:t>Trišalės tarybos komisijų ir komitetų</a:t>
            </a:r>
            <a:r>
              <a:rPr lang="lt-LT" sz="2400" i="1" dirty="0">
                <a:solidFill>
                  <a:schemeClr val="accent1">
                    <a:lumMod val="75000"/>
                  </a:schemeClr>
                </a:solidFill>
                <a:latin typeface="Times New Roman" panose="02020603050405020304" pitchFamily="18" charset="0"/>
                <a:cs typeface="Times New Roman" panose="02020603050405020304" pitchFamily="18" charset="0"/>
              </a:rPr>
              <a:t> </a:t>
            </a:r>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(Darbo santykių ir Trišalių konsultacijų tarptautinėms darbo normoms įgyvendinti komisijų bei Kultūros komiteto) posėdžiai – apsvarstyta </a:t>
            </a:r>
            <a:r>
              <a:rPr lang="lt-LT" sz="2400" b="1" i="1" dirty="0">
                <a:solidFill>
                  <a:schemeClr val="accent1">
                    <a:lumMod val="75000"/>
                  </a:schemeClr>
                </a:solidFill>
                <a:latin typeface="Times New Roman" panose="02020603050405020304" pitchFamily="18" charset="0"/>
                <a:cs typeface="Times New Roman" panose="02020603050405020304" pitchFamily="18" charset="0"/>
              </a:rPr>
              <a:t>16</a:t>
            </a:r>
            <a:r>
              <a:rPr lang="lt-LT" sz="2400" i="1" dirty="0">
                <a:solidFill>
                  <a:schemeClr val="accent1">
                    <a:lumMod val="75000"/>
                  </a:schemeClr>
                </a:solidFill>
                <a:latin typeface="Times New Roman" panose="02020603050405020304" pitchFamily="18" charset="0"/>
                <a:cs typeface="Times New Roman" panose="02020603050405020304" pitchFamily="18" charset="0"/>
              </a:rPr>
              <a:t> </a:t>
            </a:r>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klausimų</a:t>
            </a:r>
            <a:r>
              <a:rPr lang="lt-LT" sz="2400" i="1" dirty="0">
                <a:solidFill>
                  <a:schemeClr val="accent1">
                    <a:lumMod val="75000"/>
                  </a:schemeClr>
                </a:solidFill>
                <a:latin typeface="Times New Roman" panose="02020603050405020304" pitchFamily="18" charset="0"/>
                <a:cs typeface="Times New Roman" panose="02020603050405020304" pitchFamily="18" charset="0"/>
              </a:rPr>
              <a:t>;</a:t>
            </a:r>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
            </a:r>
            <a:b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br>
            <a:r>
              <a:rPr lang="lt-LT" sz="2400" i="1" dirty="0">
                <a:solidFill>
                  <a:schemeClr val="accent1">
                    <a:lumMod val="75000"/>
                  </a:schemeClr>
                </a:solidFill>
                <a:latin typeface="Times New Roman" panose="02020603050405020304" pitchFamily="18" charset="0"/>
                <a:cs typeface="Times New Roman" panose="02020603050405020304" pitchFamily="18" charset="0"/>
              </a:rPr>
              <a:t/>
            </a:r>
            <a:br>
              <a:rPr lang="lt-LT" sz="2400" i="1" dirty="0">
                <a:solidFill>
                  <a:schemeClr val="accent1">
                    <a:lumMod val="75000"/>
                  </a:schemeClr>
                </a:solidFill>
                <a:latin typeface="Times New Roman" panose="02020603050405020304" pitchFamily="18" charset="0"/>
                <a:cs typeface="Times New Roman" panose="02020603050405020304" pitchFamily="18" charset="0"/>
              </a:rPr>
            </a:br>
            <a:r>
              <a:rPr lang="lt-LT" sz="2400" b="1" i="1" dirty="0" smtClean="0">
                <a:solidFill>
                  <a:schemeClr val="accent1">
                    <a:lumMod val="75000"/>
                  </a:schemeClr>
                </a:solidFill>
                <a:latin typeface="Times New Roman" panose="02020603050405020304" pitchFamily="18" charset="0"/>
                <a:cs typeface="Times New Roman" panose="02020603050405020304" pitchFamily="18" charset="0"/>
              </a:rPr>
              <a:t>3 </a:t>
            </a:r>
            <a:r>
              <a:rPr lang="lt-LT" sz="2400" b="1" i="1" dirty="0">
                <a:solidFill>
                  <a:schemeClr val="accent1">
                    <a:lumMod val="75000"/>
                  </a:schemeClr>
                </a:solidFill>
                <a:latin typeface="Times New Roman" panose="02020603050405020304" pitchFamily="18" charset="0"/>
                <a:cs typeface="Times New Roman" panose="02020603050405020304" pitchFamily="18" charset="0"/>
              </a:rPr>
              <a:t>darbo grupės dėl </a:t>
            </a:r>
            <a:r>
              <a:rPr lang="lt-LT" sz="2400" b="1" i="1" dirty="0" smtClean="0">
                <a:solidFill>
                  <a:schemeClr val="accent1">
                    <a:lumMod val="75000"/>
                  </a:schemeClr>
                </a:solidFill>
                <a:latin typeface="Times New Roman" panose="02020603050405020304" pitchFamily="18" charset="0"/>
                <a:cs typeface="Times New Roman" panose="02020603050405020304" pitchFamily="18" charset="0"/>
              </a:rPr>
              <a:t>MMA </a:t>
            </a:r>
            <a:r>
              <a:rPr lang="lt-LT" sz="2400" i="1" dirty="0">
                <a:solidFill>
                  <a:schemeClr val="accent1">
                    <a:lumMod val="75000"/>
                  </a:schemeClr>
                </a:solidFill>
                <a:latin typeface="Times New Roman" panose="02020603050405020304" pitchFamily="18" charset="0"/>
                <a:cs typeface="Times New Roman" panose="02020603050405020304" pitchFamily="18" charset="0"/>
              </a:rPr>
              <a:t>posėdžiai, kuriuose suformuluoti pasiūlymai dėl MMA didinimo, taip pat pasiūlyta ateityje nustatyti kriterijus, pagal kuriuos Trišalėje taryboje </a:t>
            </a:r>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reguliariai būtų </a:t>
            </a:r>
            <a:r>
              <a:rPr lang="lt-LT" sz="2400" i="1" dirty="0">
                <a:solidFill>
                  <a:schemeClr val="accent1">
                    <a:lumMod val="75000"/>
                  </a:schemeClr>
                </a:solidFill>
                <a:latin typeface="Times New Roman" panose="02020603050405020304" pitchFamily="18" charset="0"/>
                <a:cs typeface="Times New Roman" panose="02020603050405020304" pitchFamily="18" charset="0"/>
              </a:rPr>
              <a:t>svarstoma dėl MMA nustatymo bei svarstyti dėl regioninio ir šakinio kriterijų įtraukimo svarstant MMA nustatymo </a:t>
            </a:r>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klausimą</a:t>
            </a:r>
            <a:r>
              <a:rPr lang="lt-LT" sz="2400" i="1" dirty="0">
                <a:solidFill>
                  <a:schemeClr val="accent1">
                    <a:lumMod val="75000"/>
                  </a:schemeClr>
                </a:solidFill>
                <a:latin typeface="Times New Roman" panose="02020603050405020304" pitchFamily="18" charset="0"/>
                <a:cs typeface="Times New Roman" panose="02020603050405020304" pitchFamily="18" charset="0"/>
              </a:rPr>
              <a:t>;</a:t>
            </a:r>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
            </a:r>
            <a:b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br>
            <a:r>
              <a:rPr lang="lt-LT" sz="2400" i="1" dirty="0">
                <a:latin typeface="Times New Roman" panose="02020603050405020304" pitchFamily="18" charset="0"/>
                <a:cs typeface="Times New Roman" panose="02020603050405020304" pitchFamily="18" charset="0"/>
              </a:rPr>
              <a:t/>
            </a:r>
            <a:br>
              <a:rPr lang="lt-LT" sz="2400" i="1" dirty="0">
                <a:latin typeface="Times New Roman" panose="02020603050405020304" pitchFamily="18" charset="0"/>
                <a:cs typeface="Times New Roman" panose="02020603050405020304" pitchFamily="18" charset="0"/>
              </a:rPr>
            </a:br>
            <a:endParaRPr lang="lt-LT" sz="2400" dirty="0">
              <a:latin typeface="Times New Roman" panose="02020603050405020304" pitchFamily="18" charset="0"/>
              <a:cs typeface="Times New Roman" panose="02020603050405020304" pitchFamily="18" charset="0"/>
            </a:endParaRPr>
          </a:p>
        </p:txBody>
      </p:sp>
      <p:sp>
        <p:nvSpPr>
          <p:cNvPr id="3" name="Skaidrės numerio vietos rezervavimo ženklas 2"/>
          <p:cNvSpPr>
            <a:spLocks noGrp="1"/>
          </p:cNvSpPr>
          <p:nvPr>
            <p:ph type="sldNum" sz="quarter" idx="12"/>
          </p:nvPr>
        </p:nvSpPr>
        <p:spPr/>
        <p:txBody>
          <a:bodyPr/>
          <a:lstStyle/>
          <a:p>
            <a:pPr>
              <a:defRPr/>
            </a:pPr>
            <a:fld id="{DB335FA5-5C62-4470-B010-D165C48C76DA}" type="slidenum">
              <a:rPr lang="lt-LT" smtClean="0"/>
              <a:pPr>
                <a:defRPr/>
              </a:pPr>
              <a:t>16</a:t>
            </a:fld>
            <a:endParaRPr lang="lt-LT"/>
          </a:p>
        </p:txBody>
      </p:sp>
    </p:spTree>
    <p:extLst>
      <p:ext uri="{BB962C8B-B14F-4D97-AF65-F5344CB8AC3E}">
        <p14:creationId xmlns:p14="http://schemas.microsoft.com/office/powerpoint/2010/main" xmlns="" val="27434195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numerio vietos rezervavimo ženklas 1"/>
          <p:cNvSpPr>
            <a:spLocks noGrp="1"/>
          </p:cNvSpPr>
          <p:nvPr>
            <p:ph type="sldNum" sz="quarter" idx="12"/>
          </p:nvPr>
        </p:nvSpPr>
        <p:spPr/>
        <p:txBody>
          <a:bodyPr/>
          <a:lstStyle/>
          <a:p>
            <a:pPr>
              <a:defRPr/>
            </a:pPr>
            <a:fld id="{84A13B00-ECB3-45D2-ABED-EA14C2C52492}" type="slidenum">
              <a:rPr lang="lt-LT" smtClean="0"/>
              <a:pPr>
                <a:defRPr/>
              </a:pPr>
              <a:t>17</a:t>
            </a:fld>
            <a:endParaRPr lang="lt-LT"/>
          </a:p>
        </p:txBody>
      </p:sp>
      <p:sp>
        <p:nvSpPr>
          <p:cNvPr id="3" name="Stačiakampis 2"/>
          <p:cNvSpPr/>
          <p:nvPr/>
        </p:nvSpPr>
        <p:spPr>
          <a:xfrm>
            <a:off x="611560" y="620688"/>
            <a:ext cx="8064896" cy="4524315"/>
          </a:xfrm>
          <a:prstGeom prst="rect">
            <a:avLst/>
          </a:prstGeom>
        </p:spPr>
        <p:txBody>
          <a:bodyPr wrap="square">
            <a:spAutoFit/>
          </a:bodyPr>
          <a:lstStyle/>
          <a:p>
            <a:endParaRPr lang="lt-LT" sz="2400" i="1" dirty="0" smtClean="0">
              <a:latin typeface="Times New Roman" panose="02020603050405020304" pitchFamily="18" charset="0"/>
              <a:cs typeface="Times New Roman" panose="02020603050405020304" pitchFamily="18" charset="0"/>
            </a:endParaRPr>
          </a:p>
          <a:p>
            <a:endParaRPr lang="lt-LT" sz="2400" b="1" i="1" dirty="0" smtClean="0">
              <a:latin typeface="Times New Roman" panose="02020603050405020304" pitchFamily="18" charset="0"/>
              <a:cs typeface="Times New Roman" panose="02020603050405020304" pitchFamily="18" charset="0"/>
            </a:endParaRPr>
          </a:p>
          <a:p>
            <a:endParaRPr lang="lt-LT" sz="2400" b="1" i="1" dirty="0">
              <a:latin typeface="Times New Roman" panose="02020603050405020304" pitchFamily="18" charset="0"/>
              <a:cs typeface="Times New Roman" panose="02020603050405020304" pitchFamily="18" charset="0"/>
            </a:endParaRPr>
          </a:p>
          <a:p>
            <a:r>
              <a:rPr lang="lt-LT" sz="2400" b="1" i="1" dirty="0" smtClean="0">
                <a:solidFill>
                  <a:schemeClr val="accent1">
                    <a:lumMod val="75000"/>
                  </a:schemeClr>
                </a:solidFill>
                <a:latin typeface="Times New Roman" panose="02020603050405020304" pitchFamily="18" charset="0"/>
                <a:cs typeface="Times New Roman" panose="02020603050405020304" pitchFamily="18" charset="0"/>
              </a:rPr>
              <a:t>Susitikimas </a:t>
            </a:r>
            <a:r>
              <a:rPr lang="lt-LT" sz="2400" b="1" i="1" dirty="0">
                <a:solidFill>
                  <a:schemeClr val="accent1">
                    <a:lumMod val="75000"/>
                  </a:schemeClr>
                </a:solidFill>
                <a:latin typeface="Times New Roman" panose="02020603050405020304" pitchFamily="18" charset="0"/>
                <a:cs typeface="Times New Roman" panose="02020603050405020304" pitchFamily="18" charset="0"/>
              </a:rPr>
              <a:t>dėl priemonių, skirtų sušvelninti Rusijos embargo poveikį Lietuvos darbo </a:t>
            </a:r>
            <a:r>
              <a:rPr lang="lt-LT" sz="2400" b="1" i="1" dirty="0" smtClean="0">
                <a:solidFill>
                  <a:schemeClr val="accent1">
                    <a:lumMod val="75000"/>
                  </a:schemeClr>
                </a:solidFill>
                <a:latin typeface="Times New Roman" panose="02020603050405020304" pitchFamily="18" charset="0"/>
                <a:cs typeface="Times New Roman" panose="02020603050405020304" pitchFamily="18" charset="0"/>
              </a:rPr>
              <a:t>rinkai</a:t>
            </a:r>
            <a:r>
              <a:rPr lang="lt-LT" sz="2400" i="1" dirty="0">
                <a:solidFill>
                  <a:schemeClr val="accent1">
                    <a:lumMod val="75000"/>
                  </a:schemeClr>
                </a:solidFill>
                <a:latin typeface="Times New Roman" panose="02020603050405020304" pitchFamily="18" charset="0"/>
                <a:cs typeface="Times New Roman" panose="02020603050405020304" pitchFamily="18" charset="0"/>
              </a:rPr>
              <a:t> </a:t>
            </a:r>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 pateikti </a:t>
            </a:r>
            <a:r>
              <a:rPr lang="lt-LT" sz="2400" i="1" dirty="0">
                <a:solidFill>
                  <a:schemeClr val="accent1">
                    <a:lumMod val="75000"/>
                  </a:schemeClr>
                </a:solidFill>
                <a:latin typeface="Times New Roman" panose="02020603050405020304" pitchFamily="18" charset="0"/>
                <a:cs typeface="Times New Roman" panose="02020603050405020304" pitchFamily="18" charset="0"/>
              </a:rPr>
              <a:t>suinteresuotų įmonių ir </a:t>
            </a:r>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organizacijų pasiūlymai dėl </a:t>
            </a:r>
            <a:r>
              <a:rPr lang="lt-LT" sz="2400" i="1" dirty="0">
                <a:solidFill>
                  <a:schemeClr val="accent1">
                    <a:lumMod val="75000"/>
                  </a:schemeClr>
                </a:solidFill>
                <a:latin typeface="Times New Roman" panose="02020603050405020304" pitchFamily="18" charset="0"/>
                <a:cs typeface="Times New Roman" panose="02020603050405020304" pitchFamily="18" charset="0"/>
              </a:rPr>
              <a:t>priemonių, </a:t>
            </a:r>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kurios </a:t>
            </a:r>
            <a:r>
              <a:rPr lang="lt-LT" sz="2400" i="1" dirty="0">
                <a:solidFill>
                  <a:schemeClr val="accent1">
                    <a:lumMod val="75000"/>
                  </a:schemeClr>
                </a:solidFill>
                <a:latin typeface="Times New Roman" panose="02020603050405020304" pitchFamily="18" charset="0"/>
                <a:cs typeface="Times New Roman" panose="02020603050405020304" pitchFamily="18" charset="0"/>
              </a:rPr>
              <a:t>galėtų sušvelninti Rusijos embargo poveikį Lietuvos darbo rinkai. </a:t>
            </a:r>
            <a:br>
              <a:rPr lang="lt-LT" sz="2400" i="1" dirty="0">
                <a:solidFill>
                  <a:schemeClr val="accent1">
                    <a:lumMod val="75000"/>
                  </a:schemeClr>
                </a:solidFill>
                <a:latin typeface="Times New Roman" panose="02020603050405020304" pitchFamily="18" charset="0"/>
                <a:cs typeface="Times New Roman" panose="02020603050405020304" pitchFamily="18" charset="0"/>
              </a:rPr>
            </a:br>
            <a:r>
              <a:rPr lang="lt-LT" sz="2400" i="1" dirty="0">
                <a:solidFill>
                  <a:schemeClr val="accent1">
                    <a:lumMod val="75000"/>
                  </a:schemeClr>
                </a:solidFill>
                <a:latin typeface="Times New Roman" panose="02020603050405020304" pitchFamily="18" charset="0"/>
                <a:cs typeface="Times New Roman" panose="02020603050405020304" pitchFamily="18" charset="0"/>
              </a:rPr>
              <a:t/>
            </a:r>
            <a:br>
              <a:rPr lang="lt-LT" sz="2400" i="1" dirty="0">
                <a:solidFill>
                  <a:schemeClr val="accent1">
                    <a:lumMod val="75000"/>
                  </a:schemeClr>
                </a:solidFill>
                <a:latin typeface="Times New Roman" panose="02020603050405020304" pitchFamily="18" charset="0"/>
                <a:cs typeface="Times New Roman" panose="02020603050405020304" pitchFamily="18" charset="0"/>
              </a:rPr>
            </a:br>
            <a:r>
              <a:rPr lang="lt-LT" sz="2400" i="1" dirty="0">
                <a:solidFill>
                  <a:schemeClr val="accent1">
                    <a:lumMod val="75000"/>
                  </a:schemeClr>
                </a:solidFill>
                <a:latin typeface="Times New Roman" panose="02020603050405020304" pitchFamily="18" charset="0"/>
                <a:cs typeface="Times New Roman" panose="02020603050405020304" pitchFamily="18" charset="0"/>
              </a:rPr>
              <a:t> </a:t>
            </a:r>
            <a:endParaRPr lang="lt-LT" sz="2400" i="1" dirty="0" smtClean="0">
              <a:solidFill>
                <a:schemeClr val="accent1">
                  <a:lumMod val="75000"/>
                </a:schemeClr>
              </a:solidFill>
              <a:latin typeface="Times New Roman" panose="02020603050405020304" pitchFamily="18" charset="0"/>
              <a:cs typeface="Times New Roman" panose="02020603050405020304" pitchFamily="18" charset="0"/>
            </a:endParaRPr>
          </a:p>
          <a:p>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2014 </a:t>
            </a:r>
            <a:r>
              <a:rPr lang="lt-LT" sz="2400" i="1" dirty="0">
                <a:solidFill>
                  <a:schemeClr val="accent1">
                    <a:lumMod val="75000"/>
                  </a:schemeClr>
                </a:solidFill>
                <a:latin typeface="Times New Roman" panose="02020603050405020304" pitchFamily="18" charset="0"/>
                <a:cs typeface="Times New Roman" panose="02020603050405020304" pitchFamily="18" charset="0"/>
              </a:rPr>
              <a:t>m. rugsėjo 23 d. Lietuvos Respublikos trišalės tarybos posėdyje lankėsi </a:t>
            </a:r>
            <a:r>
              <a:rPr lang="lt-LT" sz="2400" b="1" i="1" dirty="0">
                <a:solidFill>
                  <a:schemeClr val="accent1">
                    <a:lumMod val="75000"/>
                  </a:schemeClr>
                </a:solidFill>
                <a:latin typeface="Times New Roman" panose="02020603050405020304" pitchFamily="18" charset="0"/>
                <a:cs typeface="Times New Roman" panose="02020603050405020304" pitchFamily="18" charset="0"/>
              </a:rPr>
              <a:t>Ukrainos socialinių partnerių delegacija</a:t>
            </a:r>
            <a:r>
              <a:rPr lang="lt-LT" sz="2400" i="1" dirty="0">
                <a:solidFill>
                  <a:schemeClr val="accent1">
                    <a:lumMod val="75000"/>
                  </a:schemeClr>
                </a:solidFill>
                <a:latin typeface="Times New Roman" panose="02020603050405020304" pitchFamily="18" charset="0"/>
                <a:cs typeface="Times New Roman" panose="02020603050405020304" pitchFamily="18" charset="0"/>
              </a:rPr>
              <a:t>.</a:t>
            </a:r>
            <a:br>
              <a:rPr lang="lt-LT" sz="2400" i="1" dirty="0">
                <a:solidFill>
                  <a:schemeClr val="accent1">
                    <a:lumMod val="75000"/>
                  </a:schemeClr>
                </a:solidFill>
                <a:latin typeface="Times New Roman" panose="02020603050405020304" pitchFamily="18" charset="0"/>
                <a:cs typeface="Times New Roman" panose="02020603050405020304" pitchFamily="18" charset="0"/>
              </a:rPr>
            </a:br>
            <a:endParaRPr lang="lt-LT" sz="2400" i="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7543743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numerio vietos rezervavimo ženklas 1"/>
          <p:cNvSpPr>
            <a:spLocks noGrp="1"/>
          </p:cNvSpPr>
          <p:nvPr>
            <p:ph type="sldNum" sz="quarter" idx="12"/>
          </p:nvPr>
        </p:nvSpPr>
        <p:spPr/>
        <p:txBody>
          <a:bodyPr/>
          <a:lstStyle/>
          <a:p>
            <a:pPr>
              <a:defRPr/>
            </a:pPr>
            <a:fld id="{84A13B00-ECB3-45D2-ABED-EA14C2C52492}" type="slidenum">
              <a:rPr lang="lt-LT" smtClean="0"/>
              <a:pPr>
                <a:defRPr/>
              </a:pPr>
              <a:t>18</a:t>
            </a:fld>
            <a:endParaRPr lang="lt-LT"/>
          </a:p>
        </p:txBody>
      </p:sp>
      <p:graphicFrame>
        <p:nvGraphicFramePr>
          <p:cNvPr id="3" name="Chart 1"/>
          <p:cNvGraphicFramePr/>
          <p:nvPr>
            <p:extLst>
              <p:ext uri="{D42A27DB-BD31-4B8C-83A1-F6EECF244321}">
                <p14:modId xmlns:p14="http://schemas.microsoft.com/office/powerpoint/2010/main" xmlns="" val="468115302"/>
              </p:ext>
            </p:extLst>
          </p:nvPr>
        </p:nvGraphicFramePr>
        <p:xfrm>
          <a:off x="323528" y="332656"/>
          <a:ext cx="8496944" cy="554461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5153157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numerio vietos rezervavimo ženklas 1"/>
          <p:cNvSpPr>
            <a:spLocks noGrp="1"/>
          </p:cNvSpPr>
          <p:nvPr>
            <p:ph type="sldNum" sz="quarter" idx="12"/>
          </p:nvPr>
        </p:nvSpPr>
        <p:spPr/>
        <p:txBody>
          <a:bodyPr/>
          <a:lstStyle/>
          <a:p>
            <a:pPr>
              <a:defRPr/>
            </a:pPr>
            <a:fld id="{84A13B00-ECB3-45D2-ABED-EA14C2C52492}" type="slidenum">
              <a:rPr lang="lt-LT" smtClean="0"/>
              <a:pPr>
                <a:defRPr/>
              </a:pPr>
              <a:t>19</a:t>
            </a:fld>
            <a:endParaRPr lang="lt-LT"/>
          </a:p>
        </p:txBody>
      </p:sp>
      <p:graphicFrame>
        <p:nvGraphicFramePr>
          <p:cNvPr id="3" name="Diagrama 2"/>
          <p:cNvGraphicFramePr>
            <a:graphicFrameLocks/>
          </p:cNvGraphicFramePr>
          <p:nvPr>
            <p:extLst>
              <p:ext uri="{D42A27DB-BD31-4B8C-83A1-F6EECF244321}">
                <p14:modId xmlns:p14="http://schemas.microsoft.com/office/powerpoint/2010/main" xmlns="" val="2509482645"/>
              </p:ext>
            </p:extLst>
          </p:nvPr>
        </p:nvGraphicFramePr>
        <p:xfrm>
          <a:off x="1170305" y="795020"/>
          <a:ext cx="6803390" cy="52679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069662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numerio vietos rezervavimo ženklas 1"/>
          <p:cNvSpPr>
            <a:spLocks noGrp="1"/>
          </p:cNvSpPr>
          <p:nvPr>
            <p:ph type="sldNum" sz="quarter" idx="12"/>
          </p:nvPr>
        </p:nvSpPr>
        <p:spPr/>
        <p:txBody>
          <a:bodyPr/>
          <a:lstStyle/>
          <a:p>
            <a:pPr>
              <a:defRPr/>
            </a:pPr>
            <a:fld id="{84A13B00-ECB3-45D2-ABED-EA14C2C52492}" type="slidenum">
              <a:rPr lang="lt-LT" smtClean="0"/>
              <a:pPr>
                <a:defRPr/>
              </a:pPr>
              <a:t>2</a:t>
            </a:fld>
            <a:endParaRPr lang="lt-LT" dirty="0"/>
          </a:p>
        </p:txBody>
      </p:sp>
      <p:sp>
        <p:nvSpPr>
          <p:cNvPr id="4" name="Rectangle 1"/>
          <p:cNvSpPr/>
          <p:nvPr/>
        </p:nvSpPr>
        <p:spPr>
          <a:xfrm>
            <a:off x="468313" y="549275"/>
            <a:ext cx="8207375" cy="4462760"/>
          </a:xfrm>
          <a:prstGeom prst="rect">
            <a:avLst/>
          </a:prstGeom>
        </p:spPr>
        <p:txBody>
          <a:bodyPr>
            <a:spAutoFit/>
          </a:bodyPr>
          <a:lstStyle/>
          <a:p>
            <a:pPr algn="ctr"/>
            <a:r>
              <a:rPr lang="lt-LT" sz="2800" b="1" i="1" dirty="0" smtClean="0">
                <a:solidFill>
                  <a:srgbClr val="7030A0"/>
                </a:solidFill>
                <a:latin typeface="Times New Roman" pitchFamily="18" charset="0"/>
                <a:cs typeface="Times New Roman" pitchFamily="18" charset="0"/>
              </a:rPr>
              <a:t>Lietuvos Respublikos trišalės tarybos veikla </a:t>
            </a:r>
          </a:p>
          <a:p>
            <a:pPr algn="ctr"/>
            <a:r>
              <a:rPr lang="lt-LT" sz="2800" b="1" i="1" dirty="0" smtClean="0">
                <a:solidFill>
                  <a:srgbClr val="7030A0"/>
                </a:solidFill>
                <a:latin typeface="Times New Roman" pitchFamily="18" charset="0"/>
                <a:cs typeface="Times New Roman" pitchFamily="18" charset="0"/>
              </a:rPr>
              <a:t>2014 metais</a:t>
            </a:r>
          </a:p>
          <a:p>
            <a:r>
              <a:rPr lang="lt-LT" sz="1600" i="1" dirty="0">
                <a:latin typeface="Times New Roman" pitchFamily="18" charset="0"/>
                <a:cs typeface="Times New Roman" pitchFamily="18" charset="0"/>
              </a:rPr>
              <a:t>	</a:t>
            </a:r>
            <a:endParaRPr lang="lt-LT" sz="1600" i="1" dirty="0" smtClean="0">
              <a:latin typeface="Times New Roman" pitchFamily="18" charset="0"/>
              <a:cs typeface="Times New Roman" pitchFamily="18" charset="0"/>
            </a:endParaRPr>
          </a:p>
          <a:p>
            <a:r>
              <a:rPr lang="lt-LT" sz="2400" i="1" dirty="0" smtClean="0">
                <a:solidFill>
                  <a:schemeClr val="accent1">
                    <a:lumMod val="75000"/>
                  </a:schemeClr>
                </a:solidFill>
                <a:latin typeface="Times New Roman" pitchFamily="18" charset="0"/>
                <a:cs typeface="Times New Roman" pitchFamily="18" charset="0"/>
              </a:rPr>
              <a:t>2014 </a:t>
            </a:r>
            <a:r>
              <a:rPr lang="lt-LT" sz="2400" i="1" dirty="0">
                <a:solidFill>
                  <a:schemeClr val="accent1">
                    <a:lumMod val="75000"/>
                  </a:schemeClr>
                </a:solidFill>
                <a:latin typeface="Times New Roman" panose="02020603050405020304" pitchFamily="18" charset="0"/>
                <a:cs typeface="Times New Roman" panose="02020603050405020304" pitchFamily="18" charset="0"/>
              </a:rPr>
              <a:t>metais įvyko </a:t>
            </a:r>
            <a:r>
              <a:rPr lang="lt-LT" sz="2400" b="1" i="1" dirty="0">
                <a:solidFill>
                  <a:schemeClr val="accent1">
                    <a:lumMod val="75000"/>
                  </a:schemeClr>
                </a:solidFill>
                <a:latin typeface="Times New Roman" panose="02020603050405020304" pitchFamily="18" charset="0"/>
                <a:cs typeface="Times New Roman" panose="02020603050405020304" pitchFamily="18" charset="0"/>
              </a:rPr>
              <a:t>11</a:t>
            </a:r>
            <a:r>
              <a:rPr lang="lt-LT" sz="2400" i="1" dirty="0">
                <a:solidFill>
                  <a:schemeClr val="accent1">
                    <a:lumMod val="75000"/>
                  </a:schemeClr>
                </a:solidFill>
                <a:latin typeface="Times New Roman" panose="02020603050405020304" pitchFamily="18" charset="0"/>
                <a:cs typeface="Times New Roman" panose="02020603050405020304" pitchFamily="18" charset="0"/>
              </a:rPr>
              <a:t> </a:t>
            </a:r>
            <a:r>
              <a:rPr lang="lt-LT" sz="2400" b="1" i="1" dirty="0">
                <a:solidFill>
                  <a:schemeClr val="accent1">
                    <a:lumMod val="75000"/>
                  </a:schemeClr>
                </a:solidFill>
                <a:latin typeface="Times New Roman" panose="02020603050405020304" pitchFamily="18" charset="0"/>
                <a:cs typeface="Times New Roman" panose="02020603050405020304" pitchFamily="18" charset="0"/>
              </a:rPr>
              <a:t>Lietuvos Respublikos</a:t>
            </a:r>
            <a:r>
              <a:rPr lang="lt-LT" sz="2400" i="1" dirty="0">
                <a:solidFill>
                  <a:schemeClr val="accent1">
                    <a:lumMod val="75000"/>
                  </a:schemeClr>
                </a:solidFill>
                <a:latin typeface="Times New Roman" panose="02020603050405020304" pitchFamily="18" charset="0"/>
                <a:cs typeface="Times New Roman" panose="02020603050405020304" pitchFamily="18" charset="0"/>
              </a:rPr>
              <a:t> </a:t>
            </a:r>
            <a:r>
              <a:rPr lang="lt-LT" sz="2400" b="1" i="1" dirty="0">
                <a:solidFill>
                  <a:schemeClr val="accent1">
                    <a:lumMod val="75000"/>
                  </a:schemeClr>
                </a:solidFill>
                <a:latin typeface="Times New Roman" panose="02020603050405020304" pitchFamily="18" charset="0"/>
                <a:cs typeface="Times New Roman" panose="02020603050405020304" pitchFamily="18" charset="0"/>
              </a:rPr>
              <a:t>trišalės tarybos</a:t>
            </a:r>
            <a:r>
              <a:rPr lang="lt-LT" sz="2400" i="1" dirty="0">
                <a:solidFill>
                  <a:schemeClr val="accent1">
                    <a:lumMod val="75000"/>
                  </a:schemeClr>
                </a:solidFill>
                <a:latin typeface="Times New Roman" panose="02020603050405020304" pitchFamily="18" charset="0"/>
                <a:cs typeface="Times New Roman" panose="02020603050405020304" pitchFamily="18" charset="0"/>
              </a:rPr>
              <a:t> posėdžių, iš jų </a:t>
            </a:r>
            <a:r>
              <a:rPr lang="lt-LT" sz="2400" b="1" i="1" dirty="0">
                <a:solidFill>
                  <a:schemeClr val="accent1">
                    <a:lumMod val="75000"/>
                  </a:schemeClr>
                </a:solidFill>
                <a:latin typeface="Times New Roman" panose="02020603050405020304" pitchFamily="18" charset="0"/>
                <a:cs typeface="Times New Roman" panose="02020603050405020304" pitchFamily="18" charset="0"/>
              </a:rPr>
              <a:t>2</a:t>
            </a:r>
            <a:r>
              <a:rPr lang="lt-LT" sz="2400" i="1" dirty="0">
                <a:solidFill>
                  <a:schemeClr val="accent1">
                    <a:lumMod val="75000"/>
                  </a:schemeClr>
                </a:solidFill>
                <a:latin typeface="Times New Roman" panose="02020603050405020304" pitchFamily="18" charset="0"/>
                <a:cs typeface="Times New Roman" panose="02020603050405020304" pitchFamily="18" charset="0"/>
              </a:rPr>
              <a:t> išvažiuojamieji (į Panevėžį – Bistrampolio dvare ir į Kauną – Raudondvario dvare) ir </a:t>
            </a:r>
            <a:r>
              <a:rPr lang="lt-LT" sz="2400" b="1" i="1" dirty="0">
                <a:solidFill>
                  <a:schemeClr val="accent1">
                    <a:lumMod val="75000"/>
                  </a:schemeClr>
                </a:solidFill>
                <a:latin typeface="Times New Roman" panose="02020603050405020304" pitchFamily="18" charset="0"/>
                <a:cs typeface="Times New Roman" panose="02020603050405020304" pitchFamily="18" charset="0"/>
              </a:rPr>
              <a:t>2</a:t>
            </a:r>
            <a:r>
              <a:rPr lang="lt-LT" sz="2400" i="1" dirty="0">
                <a:solidFill>
                  <a:schemeClr val="accent1">
                    <a:lumMod val="75000"/>
                  </a:schemeClr>
                </a:solidFill>
                <a:latin typeface="Times New Roman" panose="02020603050405020304" pitchFamily="18" charset="0"/>
                <a:cs typeface="Times New Roman" panose="02020603050405020304" pitchFamily="18" charset="0"/>
              </a:rPr>
              <a:t> neeiliniai. Posėdžių metu apsvarstyti </a:t>
            </a:r>
            <a:r>
              <a:rPr lang="lt-LT" sz="2400" b="1" i="1" dirty="0">
                <a:solidFill>
                  <a:schemeClr val="accent1">
                    <a:lumMod val="75000"/>
                  </a:schemeClr>
                </a:solidFill>
                <a:latin typeface="Times New Roman" panose="02020603050405020304" pitchFamily="18" charset="0"/>
                <a:cs typeface="Times New Roman" panose="02020603050405020304" pitchFamily="18" charset="0"/>
              </a:rPr>
              <a:t>47</a:t>
            </a:r>
            <a:r>
              <a:rPr lang="lt-LT" sz="2400" i="1" dirty="0">
                <a:solidFill>
                  <a:schemeClr val="accent1">
                    <a:lumMod val="75000"/>
                  </a:schemeClr>
                </a:solidFill>
                <a:latin typeface="Times New Roman" panose="02020603050405020304" pitchFamily="18" charset="0"/>
                <a:cs typeface="Times New Roman" panose="02020603050405020304" pitchFamily="18" charset="0"/>
              </a:rPr>
              <a:t> klausimai. </a:t>
            </a:r>
            <a:endParaRPr lang="lt-LT" sz="2400" i="1" dirty="0" smtClean="0">
              <a:solidFill>
                <a:schemeClr val="accent1">
                  <a:lumMod val="75000"/>
                </a:schemeClr>
              </a:solidFill>
              <a:latin typeface="Times New Roman" panose="02020603050405020304" pitchFamily="18" charset="0"/>
              <a:cs typeface="Times New Roman" panose="02020603050405020304" pitchFamily="18" charset="0"/>
            </a:endParaRPr>
          </a:p>
          <a:p>
            <a:endParaRPr lang="lt-LT" sz="2400" i="1" dirty="0">
              <a:solidFill>
                <a:schemeClr val="accent1">
                  <a:lumMod val="75000"/>
                </a:schemeClr>
              </a:solidFill>
              <a:latin typeface="Times New Roman" panose="02020603050405020304" pitchFamily="18" charset="0"/>
              <a:cs typeface="Times New Roman" panose="02020603050405020304" pitchFamily="18" charset="0"/>
            </a:endParaRPr>
          </a:p>
          <a:p>
            <a:r>
              <a:rPr lang="lt-LT" sz="2400" i="1" dirty="0">
                <a:solidFill>
                  <a:schemeClr val="accent1">
                    <a:lumMod val="75000"/>
                  </a:schemeClr>
                </a:solidFill>
                <a:latin typeface="Times New Roman" panose="02020603050405020304" pitchFamily="18" charset="0"/>
                <a:cs typeface="Times New Roman" panose="02020603050405020304" pitchFamily="18" charset="0"/>
              </a:rPr>
              <a:t>Svarstant aktualius ekonominius socialinius klausimus, teisės aktų </a:t>
            </a:r>
            <a:r>
              <a:rPr lang="lt-LT" sz="2400" i="1" dirty="0" err="1" smtClean="0">
                <a:solidFill>
                  <a:schemeClr val="accent1">
                    <a:lumMod val="75000"/>
                  </a:schemeClr>
                </a:solidFill>
                <a:latin typeface="Times New Roman" panose="02020603050405020304" pitchFamily="18" charset="0"/>
                <a:cs typeface="Times New Roman" panose="02020603050405020304" pitchFamily="18" charset="0"/>
              </a:rPr>
              <a:t>projekt</a:t>
            </a:r>
            <a:r>
              <a:rPr lang="en-US" sz="2400" i="1" dirty="0" smtClean="0">
                <a:solidFill>
                  <a:schemeClr val="accent1">
                    <a:lumMod val="75000"/>
                  </a:schemeClr>
                </a:solidFill>
                <a:latin typeface="Times New Roman" panose="02020603050405020304" pitchFamily="18" charset="0"/>
                <a:cs typeface="Times New Roman" panose="02020603050405020304" pitchFamily="18" charset="0"/>
              </a:rPr>
              <a:t>us,</a:t>
            </a:r>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 </a:t>
            </a:r>
            <a:r>
              <a:rPr lang="lt-LT" sz="2400" i="1" dirty="0">
                <a:solidFill>
                  <a:schemeClr val="accent1">
                    <a:lumMod val="75000"/>
                  </a:schemeClr>
                </a:solidFill>
                <a:latin typeface="Times New Roman" panose="02020603050405020304" pitchFamily="18" charset="0"/>
                <a:cs typeface="Times New Roman" panose="02020603050405020304" pitchFamily="18" charset="0"/>
              </a:rPr>
              <a:t>pasiekta susitarimų </a:t>
            </a:r>
            <a:r>
              <a:rPr lang="lt-LT" sz="2400" b="1" i="1" dirty="0">
                <a:solidFill>
                  <a:schemeClr val="accent1">
                    <a:lumMod val="75000"/>
                  </a:schemeClr>
                </a:solidFill>
                <a:latin typeface="Times New Roman" panose="02020603050405020304" pitchFamily="18" charset="0"/>
                <a:cs typeface="Times New Roman" panose="02020603050405020304" pitchFamily="18" charset="0"/>
              </a:rPr>
              <a:t>82 proc. </a:t>
            </a:r>
            <a:r>
              <a:rPr lang="lt-LT" sz="2400" i="1" dirty="0">
                <a:solidFill>
                  <a:schemeClr val="accent1">
                    <a:lumMod val="75000"/>
                  </a:schemeClr>
                </a:solidFill>
                <a:latin typeface="Times New Roman" panose="02020603050405020304" pitchFamily="18" charset="0"/>
                <a:cs typeface="Times New Roman" panose="02020603050405020304" pitchFamily="18" charset="0"/>
              </a:rPr>
              <a:t>atvejų; nepasiekta – </a:t>
            </a:r>
            <a:r>
              <a:rPr lang="lt-LT" sz="2400" b="1" i="1" dirty="0">
                <a:solidFill>
                  <a:schemeClr val="accent1">
                    <a:lumMod val="75000"/>
                  </a:schemeClr>
                </a:solidFill>
                <a:latin typeface="Times New Roman" panose="02020603050405020304" pitchFamily="18" charset="0"/>
                <a:cs typeface="Times New Roman" panose="02020603050405020304" pitchFamily="18" charset="0"/>
              </a:rPr>
              <a:t>18 proc</a:t>
            </a:r>
            <a:r>
              <a:rPr lang="lt-LT" sz="2400" b="1" i="1" dirty="0" smtClean="0">
                <a:solidFill>
                  <a:schemeClr val="accent1">
                    <a:lumMod val="75000"/>
                  </a:schemeClr>
                </a:solidFill>
                <a:latin typeface="Times New Roman" panose="02020603050405020304" pitchFamily="18" charset="0"/>
                <a:cs typeface="Times New Roman" panose="02020603050405020304" pitchFamily="18" charset="0"/>
              </a:rPr>
              <a:t>.</a:t>
            </a:r>
          </a:p>
          <a:p>
            <a:endParaRPr lang="lt-LT" sz="2000" dirty="0" smtClean="0"/>
          </a:p>
        </p:txBody>
      </p:sp>
    </p:spTree>
    <p:extLst>
      <p:ext uri="{BB962C8B-B14F-4D97-AF65-F5344CB8AC3E}">
        <p14:creationId xmlns:p14="http://schemas.microsoft.com/office/powerpoint/2010/main" xmlns="" val="5135619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numerio vietos rezervavimo ženklas 1"/>
          <p:cNvSpPr>
            <a:spLocks noGrp="1"/>
          </p:cNvSpPr>
          <p:nvPr>
            <p:ph type="sldNum" sz="quarter" idx="12"/>
          </p:nvPr>
        </p:nvSpPr>
        <p:spPr/>
        <p:txBody>
          <a:bodyPr/>
          <a:lstStyle/>
          <a:p>
            <a:pPr>
              <a:defRPr/>
            </a:pPr>
            <a:fld id="{84A13B00-ECB3-45D2-ABED-EA14C2C52492}" type="slidenum">
              <a:rPr lang="lt-LT" smtClean="0"/>
              <a:pPr>
                <a:defRPr/>
              </a:pPr>
              <a:t>20</a:t>
            </a:fld>
            <a:endParaRPr lang="lt-LT"/>
          </a:p>
        </p:txBody>
      </p:sp>
      <p:graphicFrame>
        <p:nvGraphicFramePr>
          <p:cNvPr id="3" name="Diagrama 2"/>
          <p:cNvGraphicFramePr>
            <a:graphicFrameLocks/>
          </p:cNvGraphicFramePr>
          <p:nvPr>
            <p:extLst>
              <p:ext uri="{D42A27DB-BD31-4B8C-83A1-F6EECF244321}">
                <p14:modId xmlns:p14="http://schemas.microsoft.com/office/powerpoint/2010/main" xmlns="" val="3131196783"/>
              </p:ext>
            </p:extLst>
          </p:nvPr>
        </p:nvGraphicFramePr>
        <p:xfrm>
          <a:off x="467544" y="795020"/>
          <a:ext cx="8136904" cy="565831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005782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numerio vietos rezervavimo ženklas 1"/>
          <p:cNvSpPr>
            <a:spLocks noGrp="1"/>
          </p:cNvSpPr>
          <p:nvPr>
            <p:ph type="sldNum" sz="quarter" idx="12"/>
          </p:nvPr>
        </p:nvSpPr>
        <p:spPr/>
        <p:txBody>
          <a:bodyPr/>
          <a:lstStyle/>
          <a:p>
            <a:pPr>
              <a:defRPr/>
            </a:pPr>
            <a:fld id="{84A13B00-ECB3-45D2-ABED-EA14C2C52492}" type="slidenum">
              <a:rPr lang="lt-LT" smtClean="0"/>
              <a:pPr>
                <a:defRPr/>
              </a:pPr>
              <a:t>21</a:t>
            </a:fld>
            <a:endParaRPr lang="lt-LT"/>
          </a:p>
        </p:txBody>
      </p:sp>
      <p:graphicFrame>
        <p:nvGraphicFramePr>
          <p:cNvPr id="3" name="Lentelė 2"/>
          <p:cNvGraphicFramePr>
            <a:graphicFrameLocks noGrp="1"/>
          </p:cNvGraphicFramePr>
          <p:nvPr>
            <p:extLst>
              <p:ext uri="{D42A27DB-BD31-4B8C-83A1-F6EECF244321}">
                <p14:modId xmlns:p14="http://schemas.microsoft.com/office/powerpoint/2010/main" xmlns="" val="308889903"/>
              </p:ext>
            </p:extLst>
          </p:nvPr>
        </p:nvGraphicFramePr>
        <p:xfrm>
          <a:off x="323529" y="260646"/>
          <a:ext cx="8280922" cy="5976666"/>
        </p:xfrm>
        <a:graphic>
          <a:graphicData uri="http://schemas.openxmlformats.org/drawingml/2006/table">
            <a:tbl>
              <a:tblPr firstRow="1" firstCol="1" bandRow="1">
                <a:tableStyleId>{5C22544A-7EE6-4342-B048-85BDC9FD1C3A}</a:tableStyleId>
              </a:tblPr>
              <a:tblGrid>
                <a:gridCol w="509549"/>
                <a:gridCol w="509549"/>
                <a:gridCol w="558419"/>
                <a:gridCol w="481530"/>
                <a:gridCol w="558419"/>
                <a:gridCol w="508898"/>
                <a:gridCol w="481530"/>
                <a:gridCol w="481530"/>
                <a:gridCol w="481530"/>
                <a:gridCol w="651598"/>
                <a:gridCol w="481530"/>
                <a:gridCol w="558419"/>
                <a:gridCol w="558419"/>
                <a:gridCol w="481530"/>
                <a:gridCol w="353817"/>
                <a:gridCol w="624655"/>
              </a:tblGrid>
              <a:tr h="305760">
                <a:tc gridSpan="16">
                  <a:txBody>
                    <a:bodyPr/>
                    <a:lstStyle/>
                    <a:p>
                      <a:pPr algn="l">
                        <a:lnSpc>
                          <a:spcPct val="115000"/>
                        </a:lnSpc>
                        <a:spcAft>
                          <a:spcPts val="1000"/>
                        </a:spcAft>
                      </a:pPr>
                      <a:r>
                        <a:rPr lang="lt-LT" sz="1000" dirty="0">
                          <a:effectLst/>
                        </a:rPr>
                        <a:t>Komiteto, komisijos pavadinimas</a:t>
                      </a:r>
                      <a:endParaRPr lang="lt-LT" sz="1000" dirty="0">
                        <a:effectLst/>
                        <a:latin typeface="Calibri"/>
                        <a:ea typeface="Calibri"/>
                        <a:cs typeface="Times New Roman"/>
                      </a:endParaRPr>
                    </a:p>
                  </a:txBody>
                  <a:tcPr marL="61208" marR="61208" marT="8501" marB="0" anchor="ct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r>
              <a:tr h="2947979">
                <a:tc>
                  <a:txBody>
                    <a:bodyPr/>
                    <a:lstStyle/>
                    <a:p>
                      <a:pPr algn="l">
                        <a:lnSpc>
                          <a:spcPct val="115000"/>
                        </a:lnSpc>
                        <a:spcAft>
                          <a:spcPts val="1000"/>
                        </a:spcAft>
                      </a:pPr>
                      <a:r>
                        <a:rPr lang="lt-LT" sz="1000">
                          <a:effectLst/>
                        </a:rPr>
                        <a:t>Metai </a:t>
                      </a:r>
                      <a:endParaRPr lang="lt-LT" sz="1000">
                        <a:effectLst/>
                        <a:latin typeface="Calibri"/>
                        <a:ea typeface="Calibri"/>
                        <a:cs typeface="Times New Roman"/>
                      </a:endParaRPr>
                    </a:p>
                  </a:txBody>
                  <a:tcPr marL="61208" marR="61208" marT="8501" marB="0" vert="vert270"/>
                </a:tc>
                <a:tc>
                  <a:txBody>
                    <a:bodyPr/>
                    <a:lstStyle/>
                    <a:p>
                      <a:pPr algn="l">
                        <a:lnSpc>
                          <a:spcPct val="115000"/>
                        </a:lnSpc>
                        <a:spcAft>
                          <a:spcPts val="1000"/>
                        </a:spcAft>
                      </a:pPr>
                      <a:r>
                        <a:rPr lang="lt-LT" sz="1000">
                          <a:effectLst/>
                        </a:rPr>
                        <a:t>Darbo santykių komisija</a:t>
                      </a:r>
                      <a:endParaRPr lang="lt-LT" sz="1000">
                        <a:effectLst/>
                        <a:latin typeface="Calibri"/>
                        <a:ea typeface="Calibri"/>
                        <a:cs typeface="Times New Roman"/>
                      </a:endParaRPr>
                    </a:p>
                  </a:txBody>
                  <a:tcPr marL="61208" marR="61208" marT="8501" marB="0" vert="vert270"/>
                </a:tc>
                <a:tc>
                  <a:txBody>
                    <a:bodyPr/>
                    <a:lstStyle/>
                    <a:p>
                      <a:pPr algn="l">
                        <a:lnSpc>
                          <a:spcPct val="115000"/>
                        </a:lnSpc>
                        <a:spcAft>
                          <a:spcPts val="1000"/>
                        </a:spcAft>
                      </a:pPr>
                      <a:r>
                        <a:rPr lang="lt-LT" sz="1000">
                          <a:effectLst/>
                        </a:rPr>
                        <a:t>Trišalių konsultacijų tarptautinėms darbo normoms įgyvendinti komisija</a:t>
                      </a:r>
                      <a:endParaRPr lang="lt-LT" sz="1000">
                        <a:effectLst/>
                        <a:latin typeface="Calibri"/>
                        <a:ea typeface="Calibri"/>
                        <a:cs typeface="Times New Roman"/>
                      </a:endParaRPr>
                    </a:p>
                  </a:txBody>
                  <a:tcPr marL="61208" marR="61208" marT="8501" marB="0" vert="vert270"/>
                </a:tc>
                <a:tc>
                  <a:txBody>
                    <a:bodyPr/>
                    <a:lstStyle/>
                    <a:p>
                      <a:pPr algn="l">
                        <a:lnSpc>
                          <a:spcPct val="115000"/>
                        </a:lnSpc>
                        <a:spcAft>
                          <a:spcPts val="1000"/>
                        </a:spcAft>
                      </a:pPr>
                      <a:r>
                        <a:rPr lang="lt-LT" sz="1000">
                          <a:effectLst/>
                        </a:rPr>
                        <a:t>Darbo apmokėjimo komisija</a:t>
                      </a:r>
                      <a:endParaRPr lang="lt-LT" sz="1000">
                        <a:effectLst/>
                        <a:latin typeface="Calibri"/>
                        <a:ea typeface="Calibri"/>
                        <a:cs typeface="Times New Roman"/>
                      </a:endParaRPr>
                    </a:p>
                  </a:txBody>
                  <a:tcPr marL="61208" marR="61208" marT="8501" marB="0" vert="vert270"/>
                </a:tc>
                <a:tc>
                  <a:txBody>
                    <a:bodyPr/>
                    <a:lstStyle/>
                    <a:p>
                      <a:pPr algn="l">
                        <a:lnSpc>
                          <a:spcPct val="115000"/>
                        </a:lnSpc>
                        <a:spcAft>
                          <a:spcPts val="1000"/>
                        </a:spcAft>
                      </a:pPr>
                      <a:r>
                        <a:rPr lang="lt-LT" sz="1000">
                          <a:effectLst/>
                        </a:rPr>
                        <a:t>Užimtumo ir socialinių garantijų komisija </a:t>
                      </a:r>
                      <a:endParaRPr lang="lt-LT" sz="1000">
                        <a:effectLst/>
                        <a:latin typeface="Calibri"/>
                        <a:ea typeface="Calibri"/>
                        <a:cs typeface="Times New Roman"/>
                      </a:endParaRPr>
                    </a:p>
                  </a:txBody>
                  <a:tcPr marL="61208" marR="61208" marT="8501" marB="0" vert="vert270"/>
                </a:tc>
                <a:tc>
                  <a:txBody>
                    <a:bodyPr/>
                    <a:lstStyle/>
                    <a:p>
                      <a:pPr algn="l">
                        <a:lnSpc>
                          <a:spcPct val="115000"/>
                        </a:lnSpc>
                        <a:spcAft>
                          <a:spcPts val="1000"/>
                        </a:spcAft>
                      </a:pPr>
                      <a:r>
                        <a:rPr lang="lt-LT" sz="1000">
                          <a:effectLst/>
                        </a:rPr>
                        <a:t>Valstybės tarnautojų dvišalė komisija</a:t>
                      </a:r>
                      <a:endParaRPr lang="lt-LT" sz="1000">
                        <a:effectLst/>
                        <a:latin typeface="Calibri"/>
                        <a:ea typeface="Calibri"/>
                        <a:cs typeface="Times New Roman"/>
                      </a:endParaRPr>
                    </a:p>
                  </a:txBody>
                  <a:tcPr marL="61208" marR="61208" marT="8501" marB="0" vert="vert270"/>
                </a:tc>
                <a:tc>
                  <a:txBody>
                    <a:bodyPr/>
                    <a:lstStyle/>
                    <a:p>
                      <a:pPr algn="l">
                        <a:lnSpc>
                          <a:spcPct val="115000"/>
                        </a:lnSpc>
                        <a:spcAft>
                          <a:spcPts val="1000"/>
                        </a:spcAft>
                      </a:pPr>
                      <a:r>
                        <a:rPr lang="lt-LT" sz="1000">
                          <a:effectLst/>
                        </a:rPr>
                        <a:t>Darnaus vystymosi komitetas</a:t>
                      </a:r>
                      <a:endParaRPr lang="lt-LT" sz="1000">
                        <a:effectLst/>
                        <a:latin typeface="Calibri"/>
                        <a:ea typeface="Calibri"/>
                        <a:cs typeface="Times New Roman"/>
                      </a:endParaRPr>
                    </a:p>
                  </a:txBody>
                  <a:tcPr marL="61208" marR="61208" marT="8501" marB="0" vert="vert270"/>
                </a:tc>
                <a:tc>
                  <a:txBody>
                    <a:bodyPr/>
                    <a:lstStyle/>
                    <a:p>
                      <a:pPr algn="l">
                        <a:lnSpc>
                          <a:spcPct val="115000"/>
                        </a:lnSpc>
                        <a:spcAft>
                          <a:spcPts val="1000"/>
                        </a:spcAft>
                      </a:pPr>
                      <a:r>
                        <a:rPr lang="lt-LT" sz="1000">
                          <a:effectLst/>
                        </a:rPr>
                        <a:t>Švietimo komitetas</a:t>
                      </a:r>
                      <a:endParaRPr lang="lt-LT" sz="1000">
                        <a:effectLst/>
                        <a:latin typeface="Calibri"/>
                        <a:ea typeface="Calibri"/>
                        <a:cs typeface="Times New Roman"/>
                      </a:endParaRPr>
                    </a:p>
                  </a:txBody>
                  <a:tcPr marL="61208" marR="61208" marT="8501" marB="0" vert="vert270"/>
                </a:tc>
                <a:tc>
                  <a:txBody>
                    <a:bodyPr/>
                    <a:lstStyle/>
                    <a:p>
                      <a:pPr algn="l">
                        <a:lnSpc>
                          <a:spcPct val="115000"/>
                        </a:lnSpc>
                        <a:spcAft>
                          <a:spcPts val="1000"/>
                        </a:spcAft>
                      </a:pPr>
                      <a:r>
                        <a:rPr lang="lt-LT" sz="1000">
                          <a:effectLst/>
                        </a:rPr>
                        <a:t>Vartotojų teisių stebėsenos komitetas</a:t>
                      </a:r>
                      <a:endParaRPr lang="lt-LT" sz="1000">
                        <a:effectLst/>
                        <a:latin typeface="Calibri"/>
                        <a:ea typeface="Calibri"/>
                        <a:cs typeface="Times New Roman"/>
                      </a:endParaRPr>
                    </a:p>
                  </a:txBody>
                  <a:tcPr marL="61208" marR="61208" marT="8501" marB="0" vert="vert270"/>
                </a:tc>
                <a:tc>
                  <a:txBody>
                    <a:bodyPr/>
                    <a:lstStyle/>
                    <a:p>
                      <a:pPr algn="l">
                        <a:lnSpc>
                          <a:spcPct val="115000"/>
                        </a:lnSpc>
                        <a:spcAft>
                          <a:spcPts val="1000"/>
                        </a:spcAft>
                      </a:pPr>
                      <a:r>
                        <a:rPr lang="lt-LT" sz="1000">
                          <a:effectLst/>
                        </a:rPr>
                        <a:t>Trišalės tarybos bendradarbiavimo su Europos ekonomikos ir  socialinių  reikalų komitetu komitetas</a:t>
                      </a:r>
                      <a:endParaRPr lang="lt-LT" sz="1000">
                        <a:effectLst/>
                        <a:latin typeface="Calibri"/>
                        <a:ea typeface="Calibri"/>
                        <a:cs typeface="Times New Roman"/>
                      </a:endParaRPr>
                    </a:p>
                  </a:txBody>
                  <a:tcPr marL="61208" marR="61208" marT="8501" marB="0" vert="vert270"/>
                </a:tc>
                <a:tc>
                  <a:txBody>
                    <a:bodyPr/>
                    <a:lstStyle/>
                    <a:p>
                      <a:pPr algn="l">
                        <a:lnSpc>
                          <a:spcPct val="115000"/>
                        </a:lnSpc>
                        <a:spcAft>
                          <a:spcPts val="1000"/>
                        </a:spcAft>
                      </a:pPr>
                      <a:r>
                        <a:rPr lang="lt-LT" sz="1000">
                          <a:effectLst/>
                        </a:rPr>
                        <a:t>Energetikos komitetas</a:t>
                      </a:r>
                      <a:endParaRPr lang="lt-LT" sz="1000">
                        <a:effectLst/>
                        <a:latin typeface="Calibri"/>
                        <a:ea typeface="Calibri"/>
                        <a:cs typeface="Times New Roman"/>
                      </a:endParaRPr>
                    </a:p>
                  </a:txBody>
                  <a:tcPr marL="61208" marR="61208" marT="8501" marB="0" vert="vert270"/>
                </a:tc>
                <a:tc>
                  <a:txBody>
                    <a:bodyPr/>
                    <a:lstStyle/>
                    <a:p>
                      <a:pPr algn="l">
                        <a:lnSpc>
                          <a:spcPct val="115000"/>
                        </a:lnSpc>
                        <a:spcAft>
                          <a:spcPts val="1000"/>
                        </a:spcAft>
                      </a:pPr>
                      <a:r>
                        <a:rPr lang="lt-LT" sz="1000">
                          <a:effectLst/>
                        </a:rPr>
                        <a:t>Mokslo įtakos ekonominei ir socialinei plėtrai komitetas</a:t>
                      </a:r>
                      <a:endParaRPr lang="lt-LT" sz="1000">
                        <a:effectLst/>
                        <a:latin typeface="Calibri"/>
                        <a:ea typeface="Calibri"/>
                        <a:cs typeface="Times New Roman"/>
                      </a:endParaRPr>
                    </a:p>
                  </a:txBody>
                  <a:tcPr marL="61208" marR="61208" marT="8501" marB="0" vert="vert270"/>
                </a:tc>
                <a:tc>
                  <a:txBody>
                    <a:bodyPr/>
                    <a:lstStyle/>
                    <a:p>
                      <a:pPr algn="l">
                        <a:lnSpc>
                          <a:spcPct val="115000"/>
                        </a:lnSpc>
                        <a:spcAft>
                          <a:spcPts val="1000"/>
                        </a:spcAft>
                      </a:pPr>
                      <a:r>
                        <a:rPr lang="lt-LT" sz="1000">
                          <a:effectLst/>
                        </a:rPr>
                        <a:t>Regioninės plėtros ir užimtumo darbo rinkoje komitetas</a:t>
                      </a:r>
                      <a:endParaRPr lang="lt-LT" sz="1000">
                        <a:effectLst/>
                        <a:latin typeface="Calibri"/>
                        <a:ea typeface="Calibri"/>
                        <a:cs typeface="Times New Roman"/>
                      </a:endParaRPr>
                    </a:p>
                  </a:txBody>
                  <a:tcPr marL="61208" marR="61208" marT="8501" marB="0" vert="vert270"/>
                </a:tc>
                <a:tc>
                  <a:txBody>
                    <a:bodyPr/>
                    <a:lstStyle/>
                    <a:p>
                      <a:pPr algn="l">
                        <a:lnSpc>
                          <a:spcPct val="115000"/>
                        </a:lnSpc>
                        <a:spcAft>
                          <a:spcPts val="1000"/>
                        </a:spcAft>
                      </a:pPr>
                      <a:r>
                        <a:rPr lang="lt-LT" sz="1000">
                          <a:effectLst/>
                        </a:rPr>
                        <a:t>Jaunimo verslumo ugdymo komitetas </a:t>
                      </a:r>
                      <a:endParaRPr lang="lt-LT" sz="1000">
                        <a:effectLst/>
                        <a:latin typeface="Calibri"/>
                        <a:ea typeface="Calibri"/>
                        <a:cs typeface="Times New Roman"/>
                      </a:endParaRPr>
                    </a:p>
                  </a:txBody>
                  <a:tcPr marL="61208" marR="61208" marT="8501" marB="0" vert="vert270"/>
                </a:tc>
                <a:tc>
                  <a:txBody>
                    <a:bodyPr/>
                    <a:lstStyle/>
                    <a:p>
                      <a:pPr algn="l">
                        <a:lnSpc>
                          <a:spcPct val="115000"/>
                        </a:lnSpc>
                        <a:spcAft>
                          <a:spcPts val="1000"/>
                        </a:spcAft>
                      </a:pPr>
                      <a:r>
                        <a:rPr lang="lt-LT" sz="1000">
                          <a:effectLst/>
                        </a:rPr>
                        <a:t>Kultūros komitetas</a:t>
                      </a:r>
                      <a:endParaRPr lang="lt-LT" sz="1000">
                        <a:effectLst/>
                        <a:latin typeface="Calibri"/>
                        <a:ea typeface="Calibri"/>
                        <a:cs typeface="Times New Roman"/>
                      </a:endParaRPr>
                    </a:p>
                  </a:txBody>
                  <a:tcPr marL="0" marR="0" marT="0" marB="0" vert="vert270"/>
                </a:tc>
                <a:tc>
                  <a:txBody>
                    <a:bodyPr/>
                    <a:lstStyle/>
                    <a:p>
                      <a:pPr algn="l">
                        <a:lnSpc>
                          <a:spcPct val="115000"/>
                        </a:lnSpc>
                        <a:spcAft>
                          <a:spcPts val="1000"/>
                        </a:spcAft>
                      </a:pPr>
                      <a:r>
                        <a:rPr lang="lt-LT" sz="1000" dirty="0">
                          <a:effectLst/>
                        </a:rPr>
                        <a:t>Darbuotojų  saugos ir sveikatos komisija</a:t>
                      </a:r>
                      <a:endParaRPr lang="lt-LT" sz="1000" dirty="0">
                        <a:effectLst/>
                        <a:latin typeface="Calibri"/>
                        <a:ea typeface="Calibri"/>
                        <a:cs typeface="Times New Roman"/>
                      </a:endParaRPr>
                    </a:p>
                  </a:txBody>
                  <a:tcPr marL="61208" marR="61208" marT="8501" marB="0" vert="vert270"/>
                </a:tc>
              </a:tr>
              <a:tr h="241808">
                <a:tc>
                  <a:txBody>
                    <a:bodyPr/>
                    <a:lstStyle/>
                    <a:p>
                      <a:pPr algn="l">
                        <a:lnSpc>
                          <a:spcPct val="115000"/>
                        </a:lnSpc>
                        <a:spcAft>
                          <a:spcPts val="1000"/>
                        </a:spcAft>
                      </a:pPr>
                      <a:r>
                        <a:rPr lang="lt-LT" sz="1000">
                          <a:effectLst/>
                        </a:rPr>
                        <a:t>2010</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3</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0</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0</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0</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0</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0</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2</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14</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4</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2</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0</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1</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1</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 </a:t>
                      </a:r>
                      <a:endParaRPr lang="lt-LT" sz="1000">
                        <a:effectLst/>
                        <a:latin typeface="Calibri"/>
                        <a:ea typeface="Calibri"/>
                        <a:cs typeface="Times New Roman"/>
                      </a:endParaRPr>
                    </a:p>
                  </a:txBody>
                  <a:tcPr marL="0" marR="0" marT="0" marB="0"/>
                </a:tc>
                <a:tc>
                  <a:txBody>
                    <a:bodyPr/>
                    <a:lstStyle/>
                    <a:p>
                      <a:pPr algn="l">
                        <a:lnSpc>
                          <a:spcPct val="115000"/>
                        </a:lnSpc>
                        <a:spcAft>
                          <a:spcPts val="1000"/>
                        </a:spcAft>
                      </a:pPr>
                      <a:r>
                        <a:rPr lang="lt-LT" sz="1000" dirty="0">
                          <a:effectLst/>
                        </a:rPr>
                        <a:t>7</a:t>
                      </a:r>
                      <a:endParaRPr lang="lt-LT" sz="1000" dirty="0">
                        <a:effectLst/>
                        <a:latin typeface="Calibri"/>
                        <a:ea typeface="Calibri"/>
                        <a:cs typeface="Times New Roman"/>
                      </a:endParaRPr>
                    </a:p>
                  </a:txBody>
                  <a:tcPr marL="61208" marR="61208" marT="8501" marB="0"/>
                </a:tc>
              </a:tr>
              <a:tr h="241808">
                <a:tc>
                  <a:txBody>
                    <a:bodyPr/>
                    <a:lstStyle/>
                    <a:p>
                      <a:pPr algn="l">
                        <a:lnSpc>
                          <a:spcPct val="115000"/>
                        </a:lnSpc>
                        <a:spcAft>
                          <a:spcPts val="1000"/>
                        </a:spcAft>
                      </a:pPr>
                      <a:r>
                        <a:rPr lang="lt-LT" sz="1000">
                          <a:effectLst/>
                        </a:rPr>
                        <a:t>2011</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3</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0</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0</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0</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3</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dirty="0">
                          <a:effectLst/>
                        </a:rPr>
                        <a:t>4</a:t>
                      </a:r>
                      <a:endParaRPr lang="lt-LT" sz="1000" dirty="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4</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6</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2</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4</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0</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0</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2</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 </a:t>
                      </a:r>
                      <a:endParaRPr lang="lt-LT" sz="1000">
                        <a:effectLst/>
                        <a:latin typeface="Calibri"/>
                        <a:ea typeface="Calibri"/>
                        <a:cs typeface="Times New Roman"/>
                      </a:endParaRPr>
                    </a:p>
                  </a:txBody>
                  <a:tcPr marL="0" marR="0" marT="0" marB="0"/>
                </a:tc>
                <a:tc>
                  <a:txBody>
                    <a:bodyPr/>
                    <a:lstStyle/>
                    <a:p>
                      <a:pPr algn="l">
                        <a:lnSpc>
                          <a:spcPct val="115000"/>
                        </a:lnSpc>
                        <a:spcAft>
                          <a:spcPts val="1000"/>
                        </a:spcAft>
                      </a:pPr>
                      <a:r>
                        <a:rPr lang="lt-LT" sz="1000" dirty="0">
                          <a:effectLst/>
                        </a:rPr>
                        <a:t>4</a:t>
                      </a:r>
                      <a:endParaRPr lang="lt-LT" sz="1000" dirty="0">
                        <a:effectLst/>
                        <a:latin typeface="Calibri"/>
                        <a:ea typeface="Calibri"/>
                        <a:cs typeface="Times New Roman"/>
                      </a:endParaRPr>
                    </a:p>
                  </a:txBody>
                  <a:tcPr marL="61208" marR="61208" marT="8501" marB="0"/>
                </a:tc>
              </a:tr>
              <a:tr h="241808">
                <a:tc>
                  <a:txBody>
                    <a:bodyPr/>
                    <a:lstStyle/>
                    <a:p>
                      <a:pPr algn="l">
                        <a:lnSpc>
                          <a:spcPct val="115000"/>
                        </a:lnSpc>
                        <a:spcAft>
                          <a:spcPts val="1000"/>
                        </a:spcAft>
                      </a:pPr>
                      <a:r>
                        <a:rPr lang="lt-LT" sz="1000">
                          <a:effectLst/>
                        </a:rPr>
                        <a:t>2012 </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2</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2</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0</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0</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2</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3</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2</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8</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1</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0</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0</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0</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2</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 </a:t>
                      </a:r>
                      <a:endParaRPr lang="lt-LT" sz="1000">
                        <a:effectLst/>
                        <a:latin typeface="Calibri"/>
                        <a:ea typeface="Calibri"/>
                        <a:cs typeface="Times New Roman"/>
                      </a:endParaRPr>
                    </a:p>
                  </a:txBody>
                  <a:tcPr marL="0" marR="0" marT="0" marB="0"/>
                </a:tc>
                <a:tc>
                  <a:txBody>
                    <a:bodyPr/>
                    <a:lstStyle/>
                    <a:p>
                      <a:pPr algn="l">
                        <a:lnSpc>
                          <a:spcPct val="115000"/>
                        </a:lnSpc>
                        <a:spcAft>
                          <a:spcPts val="1000"/>
                        </a:spcAft>
                      </a:pPr>
                      <a:r>
                        <a:rPr lang="lt-LT" sz="1000" dirty="0">
                          <a:effectLst/>
                        </a:rPr>
                        <a:t>5</a:t>
                      </a:r>
                      <a:endParaRPr lang="lt-LT" sz="1000" dirty="0">
                        <a:effectLst/>
                        <a:latin typeface="Calibri"/>
                        <a:ea typeface="Calibri"/>
                        <a:cs typeface="Times New Roman"/>
                      </a:endParaRPr>
                    </a:p>
                  </a:txBody>
                  <a:tcPr marL="61208" marR="61208" marT="8501" marB="0"/>
                </a:tc>
              </a:tr>
              <a:tr h="241808">
                <a:tc>
                  <a:txBody>
                    <a:bodyPr/>
                    <a:lstStyle/>
                    <a:p>
                      <a:pPr algn="l">
                        <a:lnSpc>
                          <a:spcPct val="115000"/>
                        </a:lnSpc>
                        <a:spcAft>
                          <a:spcPts val="1000"/>
                        </a:spcAft>
                      </a:pPr>
                      <a:r>
                        <a:rPr lang="lt-LT" sz="1000">
                          <a:effectLst/>
                        </a:rPr>
                        <a:t>2013</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6</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1</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0</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0</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1</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1</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0</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1</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0</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0</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0</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0</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8</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2</a:t>
                      </a:r>
                      <a:endParaRPr lang="lt-LT" sz="1000">
                        <a:effectLst/>
                        <a:latin typeface="Calibri"/>
                        <a:ea typeface="Calibri"/>
                        <a:cs typeface="Times New Roman"/>
                      </a:endParaRPr>
                    </a:p>
                  </a:txBody>
                  <a:tcPr marL="0" marR="0" marT="0" marB="0"/>
                </a:tc>
                <a:tc>
                  <a:txBody>
                    <a:bodyPr/>
                    <a:lstStyle/>
                    <a:p>
                      <a:pPr algn="l">
                        <a:lnSpc>
                          <a:spcPct val="115000"/>
                        </a:lnSpc>
                        <a:spcAft>
                          <a:spcPts val="1000"/>
                        </a:spcAft>
                      </a:pPr>
                      <a:r>
                        <a:rPr lang="lt-LT" sz="1000" dirty="0">
                          <a:effectLst/>
                        </a:rPr>
                        <a:t>6</a:t>
                      </a:r>
                      <a:endParaRPr lang="lt-LT" sz="1000" dirty="0">
                        <a:effectLst/>
                        <a:latin typeface="Calibri"/>
                        <a:ea typeface="Calibri"/>
                        <a:cs typeface="Times New Roman"/>
                      </a:endParaRPr>
                    </a:p>
                  </a:txBody>
                  <a:tcPr marL="61208" marR="61208" marT="8501" marB="0"/>
                </a:tc>
              </a:tr>
              <a:tr h="241808">
                <a:tc>
                  <a:txBody>
                    <a:bodyPr/>
                    <a:lstStyle/>
                    <a:p>
                      <a:pPr algn="l">
                        <a:lnSpc>
                          <a:spcPct val="115000"/>
                        </a:lnSpc>
                        <a:spcAft>
                          <a:spcPts val="1000"/>
                        </a:spcAft>
                      </a:pPr>
                      <a:r>
                        <a:rPr lang="lt-LT" sz="1000">
                          <a:effectLst/>
                        </a:rPr>
                        <a:t>2014</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4</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1</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0</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0</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0</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0</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0</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0</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0 </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0</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0</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0</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2</a:t>
                      </a:r>
                      <a:endParaRPr lang="lt-LT" sz="1000">
                        <a:effectLst/>
                        <a:latin typeface="Calibri"/>
                        <a:ea typeface="Calibri"/>
                        <a:cs typeface="Times New Roman"/>
                      </a:endParaRPr>
                    </a:p>
                  </a:txBody>
                  <a:tcPr marL="61208" marR="61208" marT="8501" marB="0"/>
                </a:tc>
                <a:tc>
                  <a:txBody>
                    <a:bodyPr/>
                    <a:lstStyle/>
                    <a:p>
                      <a:pPr algn="l">
                        <a:lnSpc>
                          <a:spcPct val="115000"/>
                        </a:lnSpc>
                        <a:spcAft>
                          <a:spcPts val="1000"/>
                        </a:spcAft>
                      </a:pPr>
                      <a:r>
                        <a:rPr lang="lt-LT" sz="1000">
                          <a:effectLst/>
                        </a:rPr>
                        <a:t>3</a:t>
                      </a:r>
                      <a:endParaRPr lang="lt-LT" sz="1000">
                        <a:effectLst/>
                        <a:latin typeface="Calibri"/>
                        <a:ea typeface="Calibri"/>
                        <a:cs typeface="Times New Roman"/>
                      </a:endParaRPr>
                    </a:p>
                  </a:txBody>
                  <a:tcPr marL="0" marR="0" marT="0" marB="0"/>
                </a:tc>
                <a:tc>
                  <a:txBody>
                    <a:bodyPr/>
                    <a:lstStyle/>
                    <a:p>
                      <a:pPr algn="l">
                        <a:lnSpc>
                          <a:spcPct val="115000"/>
                        </a:lnSpc>
                        <a:spcAft>
                          <a:spcPts val="1000"/>
                        </a:spcAft>
                      </a:pPr>
                      <a:r>
                        <a:rPr lang="lt-LT" sz="1000" dirty="0">
                          <a:effectLst/>
                        </a:rPr>
                        <a:t>6</a:t>
                      </a:r>
                      <a:endParaRPr lang="lt-LT" sz="1000" dirty="0">
                        <a:effectLst/>
                        <a:latin typeface="Calibri"/>
                        <a:ea typeface="Calibri"/>
                        <a:cs typeface="Times New Roman"/>
                      </a:endParaRPr>
                    </a:p>
                  </a:txBody>
                  <a:tcPr marL="61208" marR="61208" marT="8501" marB="0"/>
                </a:tc>
              </a:tr>
              <a:tr h="1513887">
                <a:tc>
                  <a:txBody>
                    <a:bodyPr/>
                    <a:lstStyle/>
                    <a:p>
                      <a:pPr marL="71755" marR="71755" algn="l">
                        <a:lnSpc>
                          <a:spcPct val="115000"/>
                        </a:lnSpc>
                        <a:spcAft>
                          <a:spcPts val="1000"/>
                        </a:spcAft>
                      </a:pPr>
                      <a:r>
                        <a:rPr lang="lt-LT" sz="1000">
                          <a:effectLst/>
                        </a:rPr>
                        <a:t>Pastabos </a:t>
                      </a:r>
                      <a:endParaRPr lang="lt-LT" sz="1000">
                        <a:effectLst/>
                        <a:latin typeface="Calibri"/>
                        <a:ea typeface="Calibri"/>
                        <a:cs typeface="Times New Roman"/>
                      </a:endParaRPr>
                    </a:p>
                  </a:txBody>
                  <a:tcPr marL="61208" marR="61208" marT="8501" marB="0" vert="vert270"/>
                </a:tc>
                <a:tc>
                  <a:txBody>
                    <a:bodyPr/>
                    <a:lstStyle/>
                    <a:p>
                      <a:pPr marL="71755" marR="71755" algn="l">
                        <a:lnSpc>
                          <a:spcPct val="115000"/>
                        </a:lnSpc>
                        <a:spcAft>
                          <a:spcPts val="1000"/>
                        </a:spcAft>
                      </a:pPr>
                      <a:r>
                        <a:rPr lang="lt-LT" sz="1000">
                          <a:effectLst/>
                        </a:rPr>
                        <a:t> </a:t>
                      </a:r>
                      <a:endParaRPr lang="lt-LT" sz="1000">
                        <a:effectLst/>
                        <a:latin typeface="Calibri"/>
                        <a:ea typeface="Calibri"/>
                        <a:cs typeface="Times New Roman"/>
                      </a:endParaRPr>
                    </a:p>
                  </a:txBody>
                  <a:tcPr marL="61208" marR="61208" marT="8501" marB="0" vert="vert270"/>
                </a:tc>
                <a:tc>
                  <a:txBody>
                    <a:bodyPr/>
                    <a:lstStyle/>
                    <a:p>
                      <a:pPr marL="71755" marR="71755" algn="l">
                        <a:lnSpc>
                          <a:spcPct val="115000"/>
                        </a:lnSpc>
                        <a:spcAft>
                          <a:spcPts val="1000"/>
                        </a:spcAft>
                      </a:pPr>
                      <a:r>
                        <a:rPr lang="lt-LT" sz="1000">
                          <a:effectLst/>
                        </a:rPr>
                        <a:t> </a:t>
                      </a:r>
                      <a:endParaRPr lang="lt-LT" sz="1000">
                        <a:effectLst/>
                        <a:latin typeface="Calibri"/>
                        <a:ea typeface="Calibri"/>
                        <a:cs typeface="Times New Roman"/>
                      </a:endParaRPr>
                    </a:p>
                  </a:txBody>
                  <a:tcPr marL="61208" marR="61208" marT="8501" marB="0" vert="vert270"/>
                </a:tc>
                <a:tc>
                  <a:txBody>
                    <a:bodyPr/>
                    <a:lstStyle/>
                    <a:p>
                      <a:pPr marL="71755" marR="71755" algn="l">
                        <a:lnSpc>
                          <a:spcPct val="115000"/>
                        </a:lnSpc>
                        <a:spcAft>
                          <a:spcPts val="1000"/>
                        </a:spcAft>
                      </a:pPr>
                      <a:r>
                        <a:rPr lang="lt-LT" sz="1000" dirty="0" smtClean="0">
                          <a:effectLst/>
                        </a:rPr>
                        <a:t>Nuo 2013-11-19 veikla </a:t>
                      </a:r>
                      <a:r>
                        <a:rPr lang="lt-LT" sz="1000" dirty="0">
                          <a:effectLst/>
                        </a:rPr>
                        <a:t>nutraukta </a:t>
                      </a:r>
                      <a:r>
                        <a:rPr lang="lt-LT" sz="1000" baseline="0" dirty="0" smtClean="0">
                          <a:effectLst/>
                        </a:rPr>
                        <a:t> </a:t>
                      </a:r>
                      <a:endParaRPr lang="lt-LT" sz="1000" dirty="0">
                        <a:effectLst/>
                        <a:latin typeface="Calibri"/>
                        <a:ea typeface="Calibri"/>
                        <a:cs typeface="Times New Roman"/>
                      </a:endParaRPr>
                    </a:p>
                  </a:txBody>
                  <a:tcPr marL="61208" marR="61208" marT="8501" marB="0" vert="vert270"/>
                </a:tc>
                <a:tc>
                  <a:txBody>
                    <a:bodyPr/>
                    <a:lstStyle/>
                    <a:p>
                      <a:pPr marL="71755" marR="71755" algn="l">
                        <a:lnSpc>
                          <a:spcPct val="115000"/>
                        </a:lnSpc>
                        <a:spcAft>
                          <a:spcPts val="1000"/>
                        </a:spcAft>
                      </a:pPr>
                      <a:r>
                        <a:rPr lang="lt-LT" sz="1000" dirty="0" smtClean="0">
                          <a:effectLst/>
                        </a:rPr>
                        <a:t>Nuo 2013-11-19 veikla </a:t>
                      </a:r>
                      <a:r>
                        <a:rPr lang="lt-LT" sz="1000" dirty="0">
                          <a:effectLst/>
                        </a:rPr>
                        <a:t>nutraukta </a:t>
                      </a:r>
                      <a:endParaRPr lang="lt-LT" sz="1000" dirty="0">
                        <a:effectLst/>
                        <a:latin typeface="Calibri"/>
                        <a:ea typeface="Calibri"/>
                        <a:cs typeface="Times New Roman"/>
                      </a:endParaRPr>
                    </a:p>
                  </a:txBody>
                  <a:tcPr marL="61208" marR="61208" marT="8501" marB="0" vert="vert270"/>
                </a:tc>
                <a:tc>
                  <a:txBody>
                    <a:bodyPr/>
                    <a:lstStyle/>
                    <a:p>
                      <a:pPr marL="71755" marR="71755" algn="l">
                        <a:lnSpc>
                          <a:spcPct val="115000"/>
                        </a:lnSpc>
                        <a:spcAft>
                          <a:spcPts val="1000"/>
                        </a:spcAft>
                      </a:pPr>
                      <a:r>
                        <a:rPr lang="lt-LT" sz="1000">
                          <a:effectLst/>
                        </a:rPr>
                        <a:t> </a:t>
                      </a:r>
                      <a:endParaRPr lang="lt-LT" sz="1000">
                        <a:effectLst/>
                        <a:latin typeface="Calibri"/>
                        <a:ea typeface="Calibri"/>
                        <a:cs typeface="Times New Roman"/>
                      </a:endParaRPr>
                    </a:p>
                  </a:txBody>
                  <a:tcPr marL="61208" marR="61208" marT="8501" marB="0" vert="vert270"/>
                </a:tc>
                <a:tc>
                  <a:txBody>
                    <a:bodyPr/>
                    <a:lstStyle/>
                    <a:p>
                      <a:pPr marL="71755" marR="71755" algn="l">
                        <a:lnSpc>
                          <a:spcPct val="115000"/>
                        </a:lnSpc>
                        <a:spcAft>
                          <a:spcPts val="1000"/>
                        </a:spcAft>
                      </a:pPr>
                      <a:r>
                        <a:rPr lang="lt-LT" sz="1000" dirty="0">
                          <a:effectLst/>
                        </a:rPr>
                        <a:t>N</a:t>
                      </a:r>
                      <a:r>
                        <a:rPr lang="lt-LT" sz="1000" dirty="0" smtClean="0">
                          <a:effectLst/>
                        </a:rPr>
                        <a:t>uo </a:t>
                      </a:r>
                      <a:r>
                        <a:rPr lang="lt-LT" sz="1000" dirty="0">
                          <a:effectLst/>
                        </a:rPr>
                        <a:t>2014-11-25 </a:t>
                      </a:r>
                      <a:r>
                        <a:rPr lang="lt-LT" sz="1000" dirty="0" smtClean="0">
                          <a:effectLst/>
                        </a:rPr>
                        <a:t> </a:t>
                      </a:r>
                      <a:r>
                        <a:rPr lang="lt-LT" sz="1000" dirty="0">
                          <a:effectLst/>
                        </a:rPr>
                        <a:t>veikla </a:t>
                      </a:r>
                      <a:r>
                        <a:rPr lang="lt-LT" sz="1000" dirty="0" smtClean="0">
                          <a:effectLst/>
                        </a:rPr>
                        <a:t>nutraukta</a:t>
                      </a:r>
                      <a:endParaRPr lang="lt-LT" sz="1000" dirty="0">
                        <a:effectLst/>
                        <a:latin typeface="Calibri"/>
                        <a:ea typeface="Calibri"/>
                        <a:cs typeface="Times New Roman"/>
                      </a:endParaRPr>
                    </a:p>
                  </a:txBody>
                  <a:tcPr marL="61208" marR="61208" marT="8501" marB="0" vert="vert270"/>
                </a:tc>
                <a:tc>
                  <a:txBody>
                    <a:bodyPr/>
                    <a:lstStyle/>
                    <a:p>
                      <a:pPr marL="71755" marR="71755" algn="l">
                        <a:lnSpc>
                          <a:spcPct val="115000"/>
                        </a:lnSpc>
                        <a:spcAft>
                          <a:spcPts val="1000"/>
                        </a:spcAft>
                      </a:pPr>
                      <a:r>
                        <a:rPr lang="lt-LT" sz="1000">
                          <a:effectLst/>
                        </a:rPr>
                        <a:t> </a:t>
                      </a:r>
                      <a:endParaRPr lang="lt-LT" sz="1000">
                        <a:effectLst/>
                        <a:latin typeface="Calibri"/>
                        <a:ea typeface="Calibri"/>
                        <a:cs typeface="Times New Roman"/>
                      </a:endParaRPr>
                    </a:p>
                  </a:txBody>
                  <a:tcPr marL="61208" marR="61208" marT="8501" marB="0" vert="vert270"/>
                </a:tc>
                <a:tc>
                  <a:txBody>
                    <a:bodyPr/>
                    <a:lstStyle/>
                    <a:p>
                      <a:pPr marL="71755" marR="71755" algn="l">
                        <a:lnSpc>
                          <a:spcPct val="115000"/>
                        </a:lnSpc>
                        <a:spcAft>
                          <a:spcPts val="1000"/>
                        </a:spcAft>
                      </a:pPr>
                      <a:r>
                        <a:rPr lang="lt-LT" sz="1000" dirty="0">
                          <a:effectLst/>
                        </a:rPr>
                        <a:t> </a:t>
                      </a:r>
                      <a:endParaRPr lang="lt-LT" sz="1000" dirty="0">
                        <a:effectLst/>
                        <a:latin typeface="Calibri"/>
                        <a:ea typeface="Calibri"/>
                        <a:cs typeface="Times New Roman"/>
                      </a:endParaRPr>
                    </a:p>
                  </a:txBody>
                  <a:tcPr marL="61208" marR="61208" marT="8501" marB="0" vert="vert270"/>
                </a:tc>
                <a:tc>
                  <a:txBody>
                    <a:bodyPr/>
                    <a:lstStyle/>
                    <a:p>
                      <a:pPr marL="71755" marR="71755" algn="l">
                        <a:lnSpc>
                          <a:spcPct val="115000"/>
                        </a:lnSpc>
                        <a:spcAft>
                          <a:spcPts val="1000"/>
                        </a:spcAft>
                      </a:pPr>
                      <a:r>
                        <a:rPr lang="lt-LT" sz="1000" dirty="0">
                          <a:effectLst/>
                        </a:rPr>
                        <a:t>N</a:t>
                      </a:r>
                      <a:r>
                        <a:rPr lang="lt-LT" sz="1000" dirty="0" smtClean="0">
                          <a:effectLst/>
                        </a:rPr>
                        <a:t>uo </a:t>
                      </a:r>
                      <a:r>
                        <a:rPr lang="lt-LT" sz="1000" dirty="0">
                          <a:effectLst/>
                        </a:rPr>
                        <a:t>2014-11-25 </a:t>
                      </a:r>
                      <a:r>
                        <a:rPr lang="lt-LT" sz="1000" dirty="0" smtClean="0">
                          <a:effectLst/>
                        </a:rPr>
                        <a:t> veikla nutraukta</a:t>
                      </a:r>
                      <a:endParaRPr lang="lt-LT" sz="1000" dirty="0">
                        <a:effectLst/>
                        <a:latin typeface="Calibri"/>
                        <a:ea typeface="Calibri"/>
                        <a:cs typeface="Times New Roman"/>
                      </a:endParaRPr>
                    </a:p>
                  </a:txBody>
                  <a:tcPr marL="61208" marR="61208" marT="8501" marB="0" vert="vert270"/>
                </a:tc>
                <a:tc>
                  <a:txBody>
                    <a:bodyPr/>
                    <a:lstStyle/>
                    <a:p>
                      <a:pPr marL="71755" marR="71755" algn="l">
                        <a:lnSpc>
                          <a:spcPct val="115000"/>
                        </a:lnSpc>
                        <a:spcAft>
                          <a:spcPts val="1000"/>
                        </a:spcAft>
                      </a:pPr>
                      <a:r>
                        <a:rPr lang="lt-LT" sz="1000">
                          <a:effectLst/>
                        </a:rPr>
                        <a:t> </a:t>
                      </a:r>
                      <a:endParaRPr lang="lt-LT" sz="1000">
                        <a:effectLst/>
                        <a:latin typeface="Calibri"/>
                        <a:ea typeface="Calibri"/>
                        <a:cs typeface="Times New Roman"/>
                      </a:endParaRPr>
                    </a:p>
                  </a:txBody>
                  <a:tcPr marL="61208" marR="61208" marT="8501" marB="0" vert="vert270"/>
                </a:tc>
                <a:tc>
                  <a:txBody>
                    <a:bodyPr/>
                    <a:lstStyle/>
                    <a:p>
                      <a:pPr marL="71755" marR="71755" algn="l">
                        <a:lnSpc>
                          <a:spcPct val="115000"/>
                        </a:lnSpc>
                        <a:spcAft>
                          <a:spcPts val="1000"/>
                        </a:spcAft>
                      </a:pPr>
                      <a:r>
                        <a:rPr lang="lt-LT" sz="1000" dirty="0" smtClean="0">
                          <a:effectLst/>
                        </a:rPr>
                        <a:t>Nuo 2013-11-19 veikla </a:t>
                      </a:r>
                      <a:r>
                        <a:rPr lang="lt-LT" sz="1000" dirty="0">
                          <a:effectLst/>
                        </a:rPr>
                        <a:t>nutraukta </a:t>
                      </a:r>
                      <a:endParaRPr lang="lt-LT" sz="1000" dirty="0">
                        <a:effectLst/>
                        <a:latin typeface="Calibri"/>
                        <a:ea typeface="Calibri"/>
                        <a:cs typeface="Times New Roman"/>
                      </a:endParaRPr>
                    </a:p>
                  </a:txBody>
                  <a:tcPr marL="61208" marR="61208" marT="8501" marB="0" vert="vert270"/>
                </a:tc>
                <a:tc>
                  <a:txBody>
                    <a:bodyPr/>
                    <a:lstStyle/>
                    <a:p>
                      <a:pPr marL="71755" marR="71755" algn="l">
                        <a:lnSpc>
                          <a:spcPct val="115000"/>
                        </a:lnSpc>
                        <a:spcAft>
                          <a:spcPts val="1000"/>
                        </a:spcAft>
                      </a:pPr>
                      <a:r>
                        <a:rPr lang="lt-LT" sz="1000" dirty="0" smtClean="0">
                          <a:effectLst/>
                        </a:rPr>
                        <a:t>Nuo 2013-11-19 veikla </a:t>
                      </a:r>
                      <a:r>
                        <a:rPr lang="lt-LT" sz="1000" dirty="0">
                          <a:effectLst/>
                        </a:rPr>
                        <a:t>nutraukta </a:t>
                      </a:r>
                      <a:endParaRPr lang="lt-LT" sz="1000" dirty="0">
                        <a:effectLst/>
                        <a:latin typeface="Calibri"/>
                        <a:ea typeface="Calibri"/>
                        <a:cs typeface="Times New Roman"/>
                      </a:endParaRPr>
                    </a:p>
                  </a:txBody>
                  <a:tcPr marL="61208" marR="61208" marT="8501" marB="0" vert="vert270"/>
                </a:tc>
                <a:tc>
                  <a:txBody>
                    <a:bodyPr/>
                    <a:lstStyle/>
                    <a:p>
                      <a:pPr marL="71755" marR="71755" algn="l">
                        <a:lnSpc>
                          <a:spcPct val="115000"/>
                        </a:lnSpc>
                        <a:spcAft>
                          <a:spcPts val="1000"/>
                        </a:spcAft>
                      </a:pPr>
                      <a:r>
                        <a:rPr lang="lt-LT" sz="1000">
                          <a:effectLst/>
                        </a:rPr>
                        <a:t> </a:t>
                      </a:r>
                      <a:endParaRPr lang="lt-LT" sz="1000">
                        <a:effectLst/>
                        <a:latin typeface="Calibri"/>
                        <a:ea typeface="Calibri"/>
                        <a:cs typeface="Times New Roman"/>
                      </a:endParaRPr>
                    </a:p>
                  </a:txBody>
                  <a:tcPr marL="61208" marR="61208" marT="8501" marB="0" vert="vert270"/>
                </a:tc>
                <a:tc>
                  <a:txBody>
                    <a:bodyPr/>
                    <a:lstStyle/>
                    <a:p>
                      <a:pPr marL="71755" marR="71755" algn="l">
                        <a:lnSpc>
                          <a:spcPct val="115000"/>
                        </a:lnSpc>
                        <a:spcAft>
                          <a:spcPts val="1000"/>
                        </a:spcAft>
                      </a:pPr>
                      <a:r>
                        <a:rPr lang="lt-LT" sz="1000">
                          <a:effectLst/>
                        </a:rPr>
                        <a:t>Įkurtas 2013-06-18</a:t>
                      </a:r>
                      <a:endParaRPr lang="lt-LT" sz="1000">
                        <a:effectLst/>
                        <a:latin typeface="Calibri"/>
                        <a:ea typeface="Calibri"/>
                        <a:cs typeface="Times New Roman"/>
                      </a:endParaRPr>
                    </a:p>
                  </a:txBody>
                  <a:tcPr marL="0" marR="0" marT="0" marB="0" vert="vert270"/>
                </a:tc>
                <a:tc>
                  <a:txBody>
                    <a:bodyPr/>
                    <a:lstStyle/>
                    <a:p>
                      <a:pPr marL="71755" marR="71755" algn="l">
                        <a:lnSpc>
                          <a:spcPct val="115000"/>
                        </a:lnSpc>
                        <a:spcAft>
                          <a:spcPts val="1000"/>
                        </a:spcAft>
                      </a:pPr>
                      <a:r>
                        <a:rPr lang="lt-LT" sz="1000" dirty="0">
                          <a:effectLst/>
                        </a:rPr>
                        <a:t> </a:t>
                      </a:r>
                      <a:endParaRPr lang="lt-LT" sz="1000" dirty="0">
                        <a:effectLst/>
                        <a:latin typeface="Calibri"/>
                        <a:ea typeface="Calibri"/>
                        <a:cs typeface="Times New Roman"/>
                      </a:endParaRPr>
                    </a:p>
                  </a:txBody>
                  <a:tcPr marL="61208" marR="61208" marT="8501" marB="0" vert="vert270"/>
                </a:tc>
              </a:tr>
            </a:tbl>
          </a:graphicData>
        </a:graphic>
      </p:graphicFrame>
    </p:spTree>
    <p:extLst>
      <p:ext uri="{BB962C8B-B14F-4D97-AF65-F5344CB8AC3E}">
        <p14:creationId xmlns:p14="http://schemas.microsoft.com/office/powerpoint/2010/main" xmlns="" val="5541780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numerio vietos rezervavimo ženklas 1"/>
          <p:cNvSpPr>
            <a:spLocks noGrp="1"/>
          </p:cNvSpPr>
          <p:nvPr>
            <p:ph type="sldNum" sz="quarter" idx="12"/>
          </p:nvPr>
        </p:nvSpPr>
        <p:spPr/>
        <p:txBody>
          <a:bodyPr/>
          <a:lstStyle/>
          <a:p>
            <a:pPr>
              <a:defRPr/>
            </a:pPr>
            <a:fld id="{84A13B00-ECB3-45D2-ABED-EA14C2C52492}" type="slidenum">
              <a:rPr lang="lt-LT" smtClean="0"/>
              <a:pPr>
                <a:defRPr/>
              </a:pPr>
              <a:t>22</a:t>
            </a:fld>
            <a:endParaRPr lang="lt-LT"/>
          </a:p>
        </p:txBody>
      </p:sp>
      <p:sp>
        <p:nvSpPr>
          <p:cNvPr id="3" name="Stačiakampis 2"/>
          <p:cNvSpPr/>
          <p:nvPr/>
        </p:nvSpPr>
        <p:spPr>
          <a:xfrm>
            <a:off x="755576" y="737463"/>
            <a:ext cx="7920880" cy="3970318"/>
          </a:xfrm>
          <a:prstGeom prst="rect">
            <a:avLst/>
          </a:prstGeom>
        </p:spPr>
        <p:txBody>
          <a:bodyPr wrap="square">
            <a:spAutoFit/>
          </a:bodyPr>
          <a:lstStyle/>
          <a:p>
            <a:pPr algn="ctr"/>
            <a:endParaRPr lang="lt-LT" sz="2800" i="1" dirty="0" smtClean="0">
              <a:latin typeface="Times New Roman" panose="02020603050405020304" pitchFamily="18" charset="0"/>
              <a:cs typeface="Times New Roman" panose="02020603050405020304" pitchFamily="18" charset="0"/>
            </a:endParaRPr>
          </a:p>
          <a:p>
            <a:pPr algn="ctr"/>
            <a:endParaRPr lang="lt-LT" sz="2800" i="1" dirty="0">
              <a:latin typeface="Times New Roman" panose="02020603050405020304" pitchFamily="18" charset="0"/>
              <a:cs typeface="Times New Roman" panose="02020603050405020304" pitchFamily="18" charset="0"/>
            </a:endParaRPr>
          </a:p>
          <a:p>
            <a:pPr algn="ctr"/>
            <a:endParaRPr lang="lt-LT" sz="2800" i="1" dirty="0" smtClean="0">
              <a:latin typeface="Times New Roman" panose="02020603050405020304" pitchFamily="18" charset="0"/>
              <a:cs typeface="Times New Roman" panose="02020603050405020304" pitchFamily="18" charset="0"/>
            </a:endParaRPr>
          </a:p>
          <a:p>
            <a:pPr algn="ctr"/>
            <a:r>
              <a:rPr lang="lt-LT" sz="2800" b="1" i="1" dirty="0" smtClean="0">
                <a:solidFill>
                  <a:schemeClr val="accent1">
                    <a:lumMod val="75000"/>
                  </a:schemeClr>
                </a:solidFill>
                <a:latin typeface="Times New Roman" panose="02020603050405020304" pitchFamily="18" charset="0"/>
                <a:cs typeface="Times New Roman" panose="02020603050405020304" pitchFamily="18" charset="0"/>
              </a:rPr>
              <a:t>2015 </a:t>
            </a:r>
            <a:r>
              <a:rPr lang="lt-LT" sz="2800" b="1" i="1" dirty="0">
                <a:solidFill>
                  <a:schemeClr val="accent1">
                    <a:lumMod val="75000"/>
                  </a:schemeClr>
                </a:solidFill>
                <a:latin typeface="Times New Roman" panose="02020603050405020304" pitchFamily="18" charset="0"/>
                <a:cs typeface="Times New Roman" panose="02020603050405020304" pitchFamily="18" charset="0"/>
              </a:rPr>
              <a:t>metais Lietuvos Respublikos trišalė taryba minės savo 20-ties metų jubiliejų. </a:t>
            </a:r>
            <a:endParaRPr lang="lt-LT" sz="2800" b="1" i="1" dirty="0" smtClean="0">
              <a:solidFill>
                <a:schemeClr val="accent1">
                  <a:lumMod val="75000"/>
                </a:schemeClr>
              </a:solidFill>
              <a:latin typeface="Times New Roman" panose="02020603050405020304" pitchFamily="18" charset="0"/>
              <a:cs typeface="Times New Roman" panose="02020603050405020304" pitchFamily="18" charset="0"/>
            </a:endParaRPr>
          </a:p>
          <a:p>
            <a:pPr algn="ctr"/>
            <a:endParaRPr lang="lt-LT" sz="2800" b="1" i="1" dirty="0">
              <a:solidFill>
                <a:schemeClr val="accent1">
                  <a:lumMod val="75000"/>
                </a:schemeClr>
              </a:solidFill>
              <a:latin typeface="Times New Roman" panose="02020603050405020304" pitchFamily="18" charset="0"/>
              <a:cs typeface="Times New Roman" panose="02020603050405020304" pitchFamily="18" charset="0"/>
            </a:endParaRPr>
          </a:p>
          <a:p>
            <a:pPr algn="ctr"/>
            <a:r>
              <a:rPr lang="lt-LT" sz="2800" b="1" i="1" dirty="0" smtClean="0">
                <a:solidFill>
                  <a:schemeClr val="accent1">
                    <a:lumMod val="75000"/>
                  </a:schemeClr>
                </a:solidFill>
                <a:latin typeface="Times New Roman" panose="02020603050405020304" pitchFamily="18" charset="0"/>
                <a:cs typeface="Times New Roman" panose="02020603050405020304" pitchFamily="18" charset="0"/>
              </a:rPr>
              <a:t>Šia </a:t>
            </a:r>
            <a:r>
              <a:rPr lang="lt-LT" sz="2800" b="1" i="1" dirty="0">
                <a:solidFill>
                  <a:schemeClr val="accent1">
                    <a:lumMod val="75000"/>
                  </a:schemeClr>
                </a:solidFill>
                <a:latin typeface="Times New Roman" panose="02020603050405020304" pitchFamily="18" charset="0"/>
                <a:cs typeface="Times New Roman" panose="02020603050405020304" pitchFamily="18" charset="0"/>
              </a:rPr>
              <a:t>proga nutarta prie Trišalės tarybos sudaryti darbo grupę konferencijos organizavimo klausimams aptarti.</a:t>
            </a:r>
          </a:p>
        </p:txBody>
      </p:sp>
    </p:spTree>
    <p:extLst>
      <p:ext uri="{BB962C8B-B14F-4D97-AF65-F5344CB8AC3E}">
        <p14:creationId xmlns:p14="http://schemas.microsoft.com/office/powerpoint/2010/main" xmlns="" val="34012655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539552" y="2276872"/>
            <a:ext cx="8229600" cy="1143000"/>
          </a:xfrm>
        </p:spPr>
        <p:txBody>
          <a:bodyPr/>
          <a:lstStyle/>
          <a:p>
            <a:r>
              <a:rPr lang="lt-LT" b="1" i="1" dirty="0" smtClean="0">
                <a:solidFill>
                  <a:schemeClr val="accent1">
                    <a:lumMod val="75000"/>
                  </a:schemeClr>
                </a:solidFill>
                <a:latin typeface="Times New Roman" panose="02020603050405020304" pitchFamily="18" charset="0"/>
                <a:cs typeface="Times New Roman" panose="02020603050405020304" pitchFamily="18" charset="0"/>
              </a:rPr>
              <a:t>Ačiū už dėmesį</a:t>
            </a:r>
            <a:r>
              <a:rPr lang="en-US" b="1" i="1" dirty="0" smtClean="0">
                <a:solidFill>
                  <a:schemeClr val="accent1">
                    <a:lumMod val="75000"/>
                  </a:schemeClr>
                </a:solidFill>
                <a:latin typeface="Times New Roman" panose="02020603050405020304" pitchFamily="18" charset="0"/>
                <a:cs typeface="Times New Roman" panose="02020603050405020304" pitchFamily="18" charset="0"/>
              </a:rPr>
              <a:t>!</a:t>
            </a:r>
            <a:endParaRPr lang="lt-LT" b="1" i="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3" name="Skaidrės numerio vietos rezervavimo ženklas 2"/>
          <p:cNvSpPr>
            <a:spLocks noGrp="1"/>
          </p:cNvSpPr>
          <p:nvPr>
            <p:ph type="sldNum" sz="quarter" idx="12"/>
          </p:nvPr>
        </p:nvSpPr>
        <p:spPr/>
        <p:txBody>
          <a:bodyPr/>
          <a:lstStyle/>
          <a:p>
            <a:pPr>
              <a:defRPr/>
            </a:pPr>
            <a:fld id="{DB335FA5-5C62-4470-B010-D165C48C76DA}" type="slidenum">
              <a:rPr lang="lt-LT" smtClean="0"/>
              <a:pPr>
                <a:defRPr/>
              </a:pPr>
              <a:t>23</a:t>
            </a:fld>
            <a:endParaRPr lang="lt-LT"/>
          </a:p>
        </p:txBody>
      </p:sp>
    </p:spTree>
    <p:extLst>
      <p:ext uri="{BB962C8B-B14F-4D97-AF65-F5344CB8AC3E}">
        <p14:creationId xmlns:p14="http://schemas.microsoft.com/office/powerpoint/2010/main" xmlns="" val="26915447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5242594"/>
          </a:xfrm>
        </p:spPr>
        <p:txBody>
          <a:bodyPr/>
          <a:lstStyle/>
          <a:p>
            <a:pPr algn="l"/>
            <a:r>
              <a:rPr lang="en-US" sz="2800" b="1" i="1" u="sng" dirty="0" smtClean="0">
                <a:solidFill>
                  <a:srgbClr val="7030A0"/>
                </a:solidFill>
                <a:latin typeface="Times New Roman" panose="02020603050405020304" pitchFamily="18" charset="0"/>
                <a:cs typeface="Times New Roman" panose="02020603050405020304" pitchFamily="18" charset="0"/>
              </a:rPr>
              <a:t/>
            </a:r>
            <a:br>
              <a:rPr lang="en-US" sz="2800" b="1" i="1" u="sng" dirty="0" smtClean="0">
                <a:solidFill>
                  <a:srgbClr val="7030A0"/>
                </a:solidFill>
                <a:latin typeface="Times New Roman" panose="02020603050405020304" pitchFamily="18" charset="0"/>
                <a:cs typeface="Times New Roman" panose="02020603050405020304" pitchFamily="18" charset="0"/>
              </a:rPr>
            </a:br>
            <a:r>
              <a:rPr lang="en-US" sz="2800" b="1" i="1" u="sng" dirty="0">
                <a:solidFill>
                  <a:srgbClr val="7030A0"/>
                </a:solidFill>
                <a:latin typeface="Times New Roman" panose="02020603050405020304" pitchFamily="18" charset="0"/>
                <a:cs typeface="Times New Roman" panose="02020603050405020304" pitchFamily="18" charset="0"/>
              </a:rPr>
              <a:t/>
            </a:r>
            <a:br>
              <a:rPr lang="en-US" sz="2800" b="1" i="1" u="sng" dirty="0">
                <a:solidFill>
                  <a:srgbClr val="7030A0"/>
                </a:solidFill>
                <a:latin typeface="Times New Roman" panose="02020603050405020304" pitchFamily="18" charset="0"/>
                <a:cs typeface="Times New Roman" panose="02020603050405020304" pitchFamily="18" charset="0"/>
              </a:rPr>
            </a:br>
            <a:r>
              <a:rPr lang="en-US" sz="2800" b="1" i="1" u="sng" dirty="0" smtClean="0">
                <a:solidFill>
                  <a:srgbClr val="7030A0"/>
                </a:solidFill>
                <a:latin typeface="Times New Roman" panose="02020603050405020304" pitchFamily="18" charset="0"/>
                <a:cs typeface="Times New Roman" panose="02020603050405020304" pitchFamily="18" charset="0"/>
              </a:rPr>
              <a:t/>
            </a:r>
            <a:br>
              <a:rPr lang="en-US" sz="2800" b="1" i="1" u="sng" dirty="0" smtClean="0">
                <a:solidFill>
                  <a:srgbClr val="7030A0"/>
                </a:solidFill>
                <a:latin typeface="Times New Roman" panose="02020603050405020304" pitchFamily="18" charset="0"/>
                <a:cs typeface="Times New Roman" panose="02020603050405020304" pitchFamily="18" charset="0"/>
              </a:rPr>
            </a:br>
            <a:r>
              <a:rPr lang="lt-LT" sz="2800" b="1" i="1" u="sng" dirty="0" smtClean="0">
                <a:solidFill>
                  <a:srgbClr val="7030A0"/>
                </a:solidFill>
                <a:latin typeface="Times New Roman" panose="02020603050405020304" pitchFamily="18" charset="0"/>
                <a:cs typeface="Times New Roman" panose="02020603050405020304" pitchFamily="18" charset="0"/>
              </a:rPr>
              <a:t>Pasiekti </a:t>
            </a:r>
            <a:r>
              <a:rPr lang="lt-LT" sz="2800" b="1" i="1" u="sng" dirty="0">
                <a:solidFill>
                  <a:srgbClr val="7030A0"/>
                </a:solidFill>
                <a:latin typeface="Times New Roman" panose="02020603050405020304" pitchFamily="18" charset="0"/>
                <a:cs typeface="Times New Roman" panose="02020603050405020304" pitchFamily="18" charset="0"/>
              </a:rPr>
              <a:t>susitarimai:</a:t>
            </a:r>
            <a:br>
              <a:rPr lang="lt-LT" sz="2800" b="1" i="1" u="sng" dirty="0">
                <a:solidFill>
                  <a:srgbClr val="7030A0"/>
                </a:solidFill>
                <a:latin typeface="Times New Roman" panose="02020603050405020304" pitchFamily="18" charset="0"/>
                <a:cs typeface="Times New Roman" panose="02020603050405020304" pitchFamily="18" charset="0"/>
              </a:rPr>
            </a:br>
            <a:r>
              <a:rPr lang="lt-LT" sz="1800" i="1" dirty="0">
                <a:solidFill>
                  <a:srgbClr val="7030A0"/>
                </a:solidFill>
                <a:latin typeface="Times New Roman" panose="02020603050405020304" pitchFamily="18" charset="0"/>
                <a:cs typeface="Times New Roman" panose="02020603050405020304" pitchFamily="18" charset="0"/>
              </a:rPr>
              <a:t/>
            </a:r>
            <a:br>
              <a:rPr lang="lt-LT" sz="1800" i="1" dirty="0">
                <a:solidFill>
                  <a:srgbClr val="7030A0"/>
                </a:solidFill>
                <a:latin typeface="Times New Roman" panose="02020603050405020304" pitchFamily="18" charset="0"/>
                <a:cs typeface="Times New Roman" panose="02020603050405020304" pitchFamily="18" charset="0"/>
              </a:rPr>
            </a:br>
            <a:r>
              <a:rPr lang="lt-LT" sz="2400" b="1" i="1" dirty="0">
                <a:solidFill>
                  <a:schemeClr val="accent1">
                    <a:lumMod val="75000"/>
                  </a:schemeClr>
                </a:solidFill>
                <a:latin typeface="Times New Roman" panose="02020603050405020304" pitchFamily="18" charset="0"/>
                <a:cs typeface="Times New Roman" panose="02020603050405020304" pitchFamily="18" charset="0"/>
              </a:rPr>
              <a:t>Pritarta Darbo kodekso 71, 74, 75, 76, 78, 80, 81 straipsnių pakeitimo ir Kodekso papildymo 10</a:t>
            </a:r>
            <a:r>
              <a:rPr lang="lt-LT" sz="2400" b="1" i="1" baseline="30000" dirty="0">
                <a:solidFill>
                  <a:schemeClr val="accent1">
                    <a:lumMod val="75000"/>
                  </a:schemeClr>
                </a:solidFill>
                <a:latin typeface="Times New Roman" panose="02020603050405020304" pitchFamily="18" charset="0"/>
                <a:cs typeface="Times New Roman" panose="02020603050405020304" pitchFamily="18" charset="0"/>
              </a:rPr>
              <a:t>1</a:t>
            </a:r>
            <a:r>
              <a:rPr lang="lt-LT" sz="2400" b="1" i="1" dirty="0">
                <a:solidFill>
                  <a:schemeClr val="accent1">
                    <a:lumMod val="75000"/>
                  </a:schemeClr>
                </a:solidFill>
                <a:latin typeface="Times New Roman" panose="02020603050405020304" pitchFamily="18" charset="0"/>
                <a:cs typeface="Times New Roman" panose="02020603050405020304" pitchFamily="18" charset="0"/>
              </a:rPr>
              <a:t> straipsniu įstatymo projektui Nr. XIIP-1144</a:t>
            </a:r>
            <a:r>
              <a:rPr lang="lt-LT" sz="2400" i="1" dirty="0">
                <a:solidFill>
                  <a:schemeClr val="accent1">
                    <a:lumMod val="75000"/>
                  </a:schemeClr>
                </a:solidFill>
                <a:latin typeface="Times New Roman" panose="02020603050405020304" pitchFamily="18" charset="0"/>
                <a:cs typeface="Times New Roman" panose="02020603050405020304" pitchFamily="18" charset="0"/>
              </a:rPr>
              <a:t>, </a:t>
            </a:r>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kuriuo</a:t>
            </a:r>
            <a:r>
              <a:rPr lang="en-US" sz="2400" i="1" dirty="0" smtClean="0">
                <a:solidFill>
                  <a:schemeClr val="accent1">
                    <a:lumMod val="75000"/>
                  </a:schemeClr>
                </a:solidFill>
                <a:latin typeface="Times New Roman" panose="02020603050405020304" pitchFamily="18" charset="0"/>
                <a:cs typeface="Times New Roman" panose="02020603050405020304" pitchFamily="18" charset="0"/>
              </a:rPr>
              <a:t>:</a:t>
            </a:r>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 </a:t>
            </a:r>
            <a:r>
              <a:rPr lang="en-US" sz="2400" i="1" dirty="0" smtClean="0">
                <a:solidFill>
                  <a:schemeClr val="accent1">
                    <a:lumMod val="75000"/>
                  </a:schemeClr>
                </a:solidFill>
                <a:latin typeface="Times New Roman" panose="02020603050405020304" pitchFamily="18" charset="0"/>
                <a:cs typeface="Times New Roman" panose="02020603050405020304" pitchFamily="18" charset="0"/>
              </a:rPr>
              <a:t/>
            </a:r>
            <a:br>
              <a:rPr lang="en-US" sz="2400" i="1" dirty="0" smtClean="0">
                <a:solidFill>
                  <a:schemeClr val="accent1">
                    <a:lumMod val="75000"/>
                  </a:schemeClr>
                </a:solidFill>
                <a:latin typeface="Times New Roman" panose="02020603050405020304" pitchFamily="18" charset="0"/>
                <a:cs typeface="Times New Roman" panose="02020603050405020304" pitchFamily="18" charset="0"/>
              </a:rPr>
            </a:br>
            <a:r>
              <a:rPr lang="en-US" sz="2400" i="1" dirty="0">
                <a:solidFill>
                  <a:schemeClr val="accent1">
                    <a:lumMod val="75000"/>
                  </a:schemeClr>
                </a:solidFill>
                <a:latin typeface="Times New Roman" panose="02020603050405020304" pitchFamily="18" charset="0"/>
                <a:cs typeface="Times New Roman" panose="02020603050405020304" pitchFamily="18" charset="0"/>
              </a:rPr>
              <a:t/>
            </a:r>
            <a:br>
              <a:rPr lang="en-US" sz="2400" i="1" dirty="0">
                <a:solidFill>
                  <a:schemeClr val="accent1">
                    <a:lumMod val="75000"/>
                  </a:schemeClr>
                </a:solidFill>
                <a:latin typeface="Times New Roman" panose="02020603050405020304" pitchFamily="18" charset="0"/>
                <a:cs typeface="Times New Roman" panose="02020603050405020304" pitchFamily="18" charset="0"/>
              </a:rPr>
            </a:br>
            <a:r>
              <a:rPr lang="lt-LT" sz="2400" i="1" dirty="0">
                <a:solidFill>
                  <a:schemeClr val="accent1">
                    <a:lumMod val="75000"/>
                  </a:schemeClr>
                </a:solidFill>
                <a:latin typeface="Times New Roman" panose="02020603050405020304" pitchFamily="18" charset="0"/>
                <a:cs typeface="Times New Roman" panose="02020603050405020304" pitchFamily="18" charset="0"/>
              </a:rPr>
              <a:t>P</a:t>
            </a:r>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atikslintos </a:t>
            </a:r>
            <a:r>
              <a:rPr lang="lt-LT" sz="2400" i="1" dirty="0">
                <a:solidFill>
                  <a:schemeClr val="accent1">
                    <a:lumMod val="75000"/>
                  </a:schemeClr>
                </a:solidFill>
                <a:latin typeface="Times New Roman" panose="02020603050405020304" pitchFamily="18" charset="0"/>
                <a:cs typeface="Times New Roman" panose="02020603050405020304" pitchFamily="18" charset="0"/>
              </a:rPr>
              <a:t>Darbo kodekso nuostatos, reglamentuojančios streiko </a:t>
            </a:r>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sustabdymą</a:t>
            </a:r>
            <a:r>
              <a:rPr lang="en-US" sz="2400" i="1" dirty="0" smtClean="0">
                <a:solidFill>
                  <a:schemeClr val="accent1">
                    <a:lumMod val="75000"/>
                  </a:schemeClr>
                </a:solidFill>
                <a:latin typeface="Times New Roman" panose="02020603050405020304" pitchFamily="18" charset="0"/>
                <a:cs typeface="Times New Roman" panose="02020603050405020304" pitchFamily="18" charset="0"/>
              </a:rPr>
              <a:t>;</a:t>
            </a:r>
            <a:br>
              <a:rPr lang="en-US" sz="2400" i="1" dirty="0" smtClean="0">
                <a:solidFill>
                  <a:schemeClr val="accent1">
                    <a:lumMod val="75000"/>
                  </a:schemeClr>
                </a:solidFill>
                <a:latin typeface="Times New Roman" panose="02020603050405020304" pitchFamily="18" charset="0"/>
                <a:cs typeface="Times New Roman" panose="02020603050405020304" pitchFamily="18" charset="0"/>
              </a:rPr>
            </a:br>
            <a:r>
              <a:rPr lang="en-US" sz="2400" i="1" dirty="0">
                <a:solidFill>
                  <a:schemeClr val="accent1">
                    <a:lumMod val="75000"/>
                  </a:schemeClr>
                </a:solidFill>
                <a:latin typeface="Times New Roman" panose="02020603050405020304" pitchFamily="18" charset="0"/>
                <a:cs typeface="Times New Roman" panose="02020603050405020304" pitchFamily="18" charset="0"/>
              </a:rPr>
              <a:t/>
            </a:r>
            <a:br>
              <a:rPr lang="en-US" sz="2400" i="1" dirty="0">
                <a:solidFill>
                  <a:schemeClr val="accent1">
                    <a:lumMod val="75000"/>
                  </a:schemeClr>
                </a:solidFill>
                <a:latin typeface="Times New Roman" panose="02020603050405020304" pitchFamily="18" charset="0"/>
                <a:cs typeface="Times New Roman" panose="02020603050405020304" pitchFamily="18" charset="0"/>
              </a:rPr>
            </a:br>
            <a:r>
              <a:rPr lang="lt-LT" sz="2400" i="1" dirty="0">
                <a:solidFill>
                  <a:schemeClr val="accent1">
                    <a:lumMod val="75000"/>
                  </a:schemeClr>
                </a:solidFill>
                <a:latin typeface="Times New Roman" panose="02020603050405020304" pitchFamily="18" charset="0"/>
                <a:cs typeface="Times New Roman" panose="02020603050405020304" pitchFamily="18" charset="0"/>
              </a:rPr>
              <a:t>N</a:t>
            </a:r>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ustatytos </a:t>
            </a:r>
            <a:r>
              <a:rPr lang="lt-LT" sz="2400" i="1" dirty="0">
                <a:solidFill>
                  <a:schemeClr val="accent1">
                    <a:lumMod val="75000"/>
                  </a:schemeClr>
                </a:solidFill>
                <a:latin typeface="Times New Roman" panose="02020603050405020304" pitchFamily="18" charset="0"/>
                <a:cs typeface="Times New Roman" panose="02020603050405020304" pitchFamily="18" charset="0"/>
              </a:rPr>
              <a:t>kolektyvinių sutarčių aiškinimo pagal Darbo kodekso principus </a:t>
            </a:r>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taisyklės</a:t>
            </a:r>
            <a:r>
              <a:rPr lang="en-US" sz="2400" i="1" dirty="0" smtClean="0">
                <a:solidFill>
                  <a:schemeClr val="accent1">
                    <a:lumMod val="75000"/>
                  </a:schemeClr>
                </a:solidFill>
                <a:latin typeface="Times New Roman" panose="02020603050405020304" pitchFamily="18" charset="0"/>
                <a:cs typeface="Times New Roman" panose="02020603050405020304" pitchFamily="18" charset="0"/>
              </a:rPr>
              <a:t>;</a:t>
            </a:r>
            <a:br>
              <a:rPr lang="en-US" sz="2400" i="1" dirty="0" smtClean="0">
                <a:solidFill>
                  <a:schemeClr val="accent1">
                    <a:lumMod val="75000"/>
                  </a:schemeClr>
                </a:solidFill>
                <a:latin typeface="Times New Roman" panose="02020603050405020304" pitchFamily="18" charset="0"/>
                <a:cs typeface="Times New Roman" panose="02020603050405020304" pitchFamily="18" charset="0"/>
              </a:rPr>
            </a:br>
            <a:r>
              <a:rPr lang="en-US" sz="2400" i="1" dirty="0">
                <a:solidFill>
                  <a:schemeClr val="accent1">
                    <a:lumMod val="75000"/>
                  </a:schemeClr>
                </a:solidFill>
                <a:latin typeface="Times New Roman" panose="02020603050405020304" pitchFamily="18" charset="0"/>
                <a:cs typeface="Times New Roman" panose="02020603050405020304" pitchFamily="18" charset="0"/>
              </a:rPr>
              <a:t/>
            </a:r>
            <a:br>
              <a:rPr lang="en-US" sz="2400" i="1" dirty="0">
                <a:solidFill>
                  <a:schemeClr val="accent1">
                    <a:lumMod val="75000"/>
                  </a:schemeClr>
                </a:solidFill>
                <a:latin typeface="Times New Roman" panose="02020603050405020304" pitchFamily="18" charset="0"/>
                <a:cs typeface="Times New Roman" panose="02020603050405020304" pitchFamily="18" charset="0"/>
              </a:rPr>
            </a:br>
            <a:r>
              <a:rPr lang="lt-LT" sz="2400" i="1" dirty="0">
                <a:solidFill>
                  <a:schemeClr val="accent1">
                    <a:lumMod val="75000"/>
                  </a:schemeClr>
                </a:solidFill>
                <a:latin typeface="Times New Roman" panose="02020603050405020304" pitchFamily="18" charset="0"/>
                <a:cs typeface="Times New Roman" panose="02020603050405020304" pitchFamily="18" charset="0"/>
              </a:rPr>
              <a:t>A</a:t>
            </a:r>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iškiau </a:t>
            </a:r>
            <a:r>
              <a:rPr lang="lt-LT" sz="2400" i="1" dirty="0">
                <a:solidFill>
                  <a:schemeClr val="accent1">
                    <a:lumMod val="75000"/>
                  </a:schemeClr>
                </a:solidFill>
                <a:latin typeface="Times New Roman" panose="02020603050405020304" pitchFamily="18" charset="0"/>
                <a:cs typeface="Times New Roman" panose="02020603050405020304" pitchFamily="18" charset="0"/>
              </a:rPr>
              <a:t>reglamentuoti streiko teisėtumo klausimai, galiojant kolektyvinei </a:t>
            </a:r>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sutarčiai; </a:t>
            </a:r>
            <a:r>
              <a:rPr lang="en-US" sz="2400" i="1" dirty="0" smtClean="0">
                <a:solidFill>
                  <a:schemeClr val="accent1">
                    <a:lumMod val="75000"/>
                  </a:schemeClr>
                </a:solidFill>
                <a:latin typeface="Times New Roman" panose="02020603050405020304" pitchFamily="18" charset="0"/>
                <a:cs typeface="Times New Roman" panose="02020603050405020304" pitchFamily="18" charset="0"/>
              </a:rPr>
              <a:t/>
            </a:r>
            <a:br>
              <a:rPr lang="en-US" sz="2400" i="1" dirty="0" smtClean="0">
                <a:solidFill>
                  <a:schemeClr val="accent1">
                    <a:lumMod val="75000"/>
                  </a:schemeClr>
                </a:solidFill>
                <a:latin typeface="Times New Roman" panose="02020603050405020304" pitchFamily="18" charset="0"/>
                <a:cs typeface="Times New Roman" panose="02020603050405020304" pitchFamily="18" charset="0"/>
              </a:rPr>
            </a:br>
            <a:r>
              <a:rPr lang="en-US" sz="2400" i="1" dirty="0">
                <a:latin typeface="Times New Roman" panose="02020603050405020304" pitchFamily="18" charset="0"/>
                <a:cs typeface="Times New Roman" panose="02020603050405020304" pitchFamily="18" charset="0"/>
              </a:rPr>
              <a:t/>
            </a:r>
            <a:br>
              <a:rPr lang="en-US" sz="2400" i="1" dirty="0">
                <a:latin typeface="Times New Roman" panose="02020603050405020304" pitchFamily="18" charset="0"/>
                <a:cs typeface="Times New Roman" panose="02020603050405020304" pitchFamily="18" charset="0"/>
              </a:rPr>
            </a:br>
            <a:r>
              <a:rPr lang="lt-LT" sz="1800" dirty="0">
                <a:latin typeface="Times New Roman" panose="02020603050405020304" pitchFamily="18" charset="0"/>
                <a:cs typeface="Times New Roman" panose="02020603050405020304" pitchFamily="18" charset="0"/>
              </a:rPr>
              <a:t/>
            </a:r>
            <a:br>
              <a:rPr lang="lt-LT" sz="1800" dirty="0">
                <a:latin typeface="Times New Roman" panose="02020603050405020304" pitchFamily="18" charset="0"/>
                <a:cs typeface="Times New Roman" panose="02020603050405020304" pitchFamily="18" charset="0"/>
              </a:rPr>
            </a:br>
            <a:endParaRPr lang="lt-LT" sz="1800" dirty="0">
              <a:latin typeface="Times New Roman" panose="02020603050405020304" pitchFamily="18" charset="0"/>
              <a:cs typeface="Times New Roman" panose="02020603050405020304" pitchFamily="18" charset="0"/>
            </a:endParaRPr>
          </a:p>
        </p:txBody>
      </p:sp>
      <p:sp>
        <p:nvSpPr>
          <p:cNvPr id="3" name="Skaidrės numerio vietos rezervavimo ženklas 2"/>
          <p:cNvSpPr>
            <a:spLocks noGrp="1"/>
          </p:cNvSpPr>
          <p:nvPr>
            <p:ph type="sldNum" sz="quarter" idx="12"/>
          </p:nvPr>
        </p:nvSpPr>
        <p:spPr/>
        <p:txBody>
          <a:bodyPr/>
          <a:lstStyle/>
          <a:p>
            <a:pPr>
              <a:defRPr/>
            </a:pPr>
            <a:fld id="{DB335FA5-5C62-4470-B010-D165C48C76DA}" type="slidenum">
              <a:rPr lang="lt-LT" smtClean="0"/>
              <a:pPr>
                <a:defRPr/>
              </a:pPr>
              <a:t>3</a:t>
            </a:fld>
            <a:endParaRPr lang="lt-LT"/>
          </a:p>
        </p:txBody>
      </p:sp>
    </p:spTree>
    <p:extLst>
      <p:ext uri="{BB962C8B-B14F-4D97-AF65-F5344CB8AC3E}">
        <p14:creationId xmlns:p14="http://schemas.microsoft.com/office/powerpoint/2010/main" xmlns="" val="16506295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kaidrės numerio vietos rezervavimo ženklas 2"/>
          <p:cNvSpPr>
            <a:spLocks noGrp="1"/>
          </p:cNvSpPr>
          <p:nvPr>
            <p:ph type="sldNum" sz="quarter" idx="12"/>
          </p:nvPr>
        </p:nvSpPr>
        <p:spPr/>
        <p:txBody>
          <a:bodyPr/>
          <a:lstStyle/>
          <a:p>
            <a:pPr>
              <a:defRPr/>
            </a:pPr>
            <a:fld id="{DB335FA5-5C62-4470-B010-D165C48C76DA}" type="slidenum">
              <a:rPr lang="lt-LT" smtClean="0"/>
              <a:pPr>
                <a:defRPr/>
              </a:pPr>
              <a:t>4</a:t>
            </a:fld>
            <a:endParaRPr lang="lt-LT"/>
          </a:p>
        </p:txBody>
      </p:sp>
      <p:sp>
        <p:nvSpPr>
          <p:cNvPr id="4" name="Stačiakampis 3"/>
          <p:cNvSpPr/>
          <p:nvPr/>
        </p:nvSpPr>
        <p:spPr>
          <a:xfrm>
            <a:off x="467544" y="1443841"/>
            <a:ext cx="8496944" cy="4524315"/>
          </a:xfrm>
          <a:prstGeom prst="rect">
            <a:avLst/>
          </a:prstGeom>
        </p:spPr>
        <p:txBody>
          <a:bodyPr wrap="square">
            <a:spAutoFit/>
          </a:bodyPr>
          <a:lstStyle/>
          <a:p>
            <a:r>
              <a:rPr lang="lt-LT" sz="2400" b="1" i="1" dirty="0">
                <a:solidFill>
                  <a:schemeClr val="accent1">
                    <a:lumMod val="75000"/>
                  </a:schemeClr>
                </a:solidFill>
                <a:latin typeface="Times New Roman" panose="02020603050405020304" pitchFamily="18" charset="0"/>
                <a:cs typeface="Times New Roman" panose="02020603050405020304" pitchFamily="18" charset="0"/>
              </a:rPr>
              <a:t>Aiškiau reglamentuoti streikų sustabdymo atvejai</a:t>
            </a:r>
            <a:r>
              <a:rPr lang="lt-LT" sz="2400" i="1" dirty="0">
                <a:solidFill>
                  <a:schemeClr val="accent1">
                    <a:lumMod val="75000"/>
                  </a:schemeClr>
                </a:solidFill>
                <a:latin typeface="Times New Roman" panose="02020603050405020304" pitchFamily="18" charset="0"/>
                <a:cs typeface="Times New Roman" panose="02020603050405020304" pitchFamily="18" charset="0"/>
              </a:rPr>
              <a:t>, perkeliant iš Darbo kodekso 77 straipsnio 5 dalies į 81 straipsnio 4 dalį visuomenei gyvybiškai svarbias sritis, kuriose teismui būtų leidžiama stabdyti neprasidėjusį </a:t>
            </a:r>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streiką</a:t>
            </a:r>
            <a:r>
              <a:rPr lang="en-US" sz="2400" i="1" dirty="0" smtClean="0">
                <a:solidFill>
                  <a:schemeClr val="accent1">
                    <a:lumMod val="75000"/>
                  </a:schemeClr>
                </a:solidFill>
                <a:latin typeface="Times New Roman" panose="02020603050405020304" pitchFamily="18" charset="0"/>
                <a:cs typeface="Times New Roman" panose="02020603050405020304" pitchFamily="18" charset="0"/>
              </a:rPr>
              <a:t>;</a:t>
            </a:r>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 </a:t>
            </a:r>
            <a:endParaRPr lang="en-US" sz="2400" i="1" dirty="0" smtClean="0">
              <a:solidFill>
                <a:schemeClr val="accent1">
                  <a:lumMod val="75000"/>
                </a:schemeClr>
              </a:solidFill>
              <a:latin typeface="Times New Roman" panose="02020603050405020304" pitchFamily="18" charset="0"/>
              <a:cs typeface="Times New Roman" panose="02020603050405020304" pitchFamily="18" charset="0"/>
            </a:endParaRPr>
          </a:p>
          <a:p>
            <a:endParaRPr lang="en-US" sz="2400" i="1" dirty="0">
              <a:solidFill>
                <a:schemeClr val="accent1">
                  <a:lumMod val="75000"/>
                </a:schemeClr>
              </a:solidFill>
              <a:latin typeface="Times New Roman" panose="02020603050405020304" pitchFamily="18" charset="0"/>
              <a:cs typeface="Times New Roman" panose="02020603050405020304" pitchFamily="18" charset="0"/>
            </a:endParaRPr>
          </a:p>
          <a:p>
            <a:r>
              <a:rPr lang="lt-LT" sz="2400" b="1" i="1" dirty="0" smtClean="0">
                <a:solidFill>
                  <a:schemeClr val="accent1">
                    <a:lumMod val="75000"/>
                  </a:schemeClr>
                </a:solidFill>
                <a:latin typeface="Times New Roman" panose="02020603050405020304" pitchFamily="18" charset="0"/>
                <a:cs typeface="Times New Roman" panose="02020603050405020304" pitchFamily="18" charset="0"/>
              </a:rPr>
              <a:t>Patikslinta</a:t>
            </a:r>
            <a:r>
              <a:rPr lang="lt-LT" sz="2400" b="1" i="1" dirty="0">
                <a:solidFill>
                  <a:schemeClr val="accent1">
                    <a:lumMod val="75000"/>
                  </a:schemeClr>
                </a:solidFill>
                <a:latin typeface="Times New Roman" panose="02020603050405020304" pitchFamily="18" charset="0"/>
                <a:cs typeface="Times New Roman" panose="02020603050405020304" pitchFamily="18" charset="0"/>
              </a:rPr>
              <a:t>, kokiais atvejais draudžiama skelbti </a:t>
            </a:r>
            <a:r>
              <a:rPr lang="lt-LT" sz="2400" b="1" i="1" dirty="0" smtClean="0">
                <a:solidFill>
                  <a:schemeClr val="accent1">
                    <a:lumMod val="75000"/>
                  </a:schemeClr>
                </a:solidFill>
                <a:latin typeface="Times New Roman" panose="02020603050405020304" pitchFamily="18" charset="0"/>
                <a:cs typeface="Times New Roman" panose="02020603050405020304" pitchFamily="18" charset="0"/>
              </a:rPr>
              <a:t>streiką</a:t>
            </a:r>
            <a:r>
              <a:rPr lang="en-US" sz="2400" b="1" i="1" dirty="0" smtClean="0">
                <a:solidFill>
                  <a:schemeClr val="accent1">
                    <a:lumMod val="75000"/>
                  </a:schemeClr>
                </a:solidFill>
                <a:latin typeface="Times New Roman" panose="02020603050405020304" pitchFamily="18" charset="0"/>
                <a:cs typeface="Times New Roman" panose="02020603050405020304" pitchFamily="18" charset="0"/>
              </a:rPr>
              <a:t>;</a:t>
            </a:r>
            <a:r>
              <a:rPr lang="lt-LT" sz="2400" b="1" i="1" dirty="0" smtClean="0">
                <a:solidFill>
                  <a:schemeClr val="accent1">
                    <a:lumMod val="75000"/>
                  </a:schemeClr>
                </a:solidFill>
                <a:latin typeface="Times New Roman" panose="02020603050405020304" pitchFamily="18" charset="0"/>
                <a:cs typeface="Times New Roman" panose="02020603050405020304" pitchFamily="18" charset="0"/>
              </a:rPr>
              <a:t> </a:t>
            </a:r>
            <a:endParaRPr lang="en-US" sz="2400" b="1" i="1" dirty="0" smtClean="0">
              <a:solidFill>
                <a:schemeClr val="accent1">
                  <a:lumMod val="75000"/>
                </a:schemeClr>
              </a:solidFill>
              <a:latin typeface="Times New Roman" panose="02020603050405020304" pitchFamily="18" charset="0"/>
              <a:cs typeface="Times New Roman" panose="02020603050405020304" pitchFamily="18" charset="0"/>
            </a:endParaRPr>
          </a:p>
          <a:p>
            <a:endParaRPr lang="en-US" sz="2400" i="1" dirty="0">
              <a:solidFill>
                <a:schemeClr val="accent1">
                  <a:lumMod val="75000"/>
                </a:schemeClr>
              </a:solidFill>
              <a:latin typeface="Times New Roman" panose="02020603050405020304" pitchFamily="18" charset="0"/>
              <a:cs typeface="Times New Roman" panose="02020603050405020304" pitchFamily="18" charset="0"/>
            </a:endParaRPr>
          </a:p>
          <a:p>
            <a:r>
              <a:rPr lang="lt-LT" sz="2400" b="1" i="1" dirty="0" smtClean="0">
                <a:solidFill>
                  <a:schemeClr val="accent1">
                    <a:lumMod val="75000"/>
                  </a:schemeClr>
                </a:solidFill>
                <a:latin typeface="Times New Roman" panose="02020603050405020304" pitchFamily="18" charset="0"/>
                <a:cs typeface="Times New Roman" panose="02020603050405020304" pitchFamily="18" charset="0"/>
              </a:rPr>
              <a:t>Panaikintas </a:t>
            </a:r>
            <a:r>
              <a:rPr lang="lt-LT" sz="2400" b="1" i="1" dirty="0">
                <a:solidFill>
                  <a:schemeClr val="accent1">
                    <a:lumMod val="75000"/>
                  </a:schemeClr>
                </a:solidFill>
                <a:latin typeface="Times New Roman" panose="02020603050405020304" pitchFamily="18" charset="0"/>
                <a:cs typeface="Times New Roman" panose="02020603050405020304" pitchFamily="18" charset="0"/>
              </a:rPr>
              <a:t>trečiųjų teismas</a:t>
            </a:r>
            <a:r>
              <a:rPr lang="lt-LT" sz="2400" i="1" dirty="0">
                <a:solidFill>
                  <a:schemeClr val="accent1">
                    <a:lumMod val="75000"/>
                  </a:schemeClr>
                </a:solidFill>
                <a:latin typeface="Times New Roman" panose="02020603050405020304" pitchFamily="18" charset="0"/>
                <a:cs typeface="Times New Roman" panose="02020603050405020304" pitchFamily="18" charset="0"/>
              </a:rPr>
              <a:t>, kaip kolektyvinius darbo ginčus nagrinėjanti institucija, o Vyriausybės funkcijos kolektyvinių ginčų nagrinėjime perduotos darbo </a:t>
            </a:r>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arbitražui</a:t>
            </a:r>
            <a:r>
              <a:rPr lang="en-US" sz="2400" i="1" dirty="0" smtClean="0">
                <a:solidFill>
                  <a:schemeClr val="accent1">
                    <a:lumMod val="75000"/>
                  </a:schemeClr>
                </a:solidFill>
                <a:latin typeface="Times New Roman" panose="02020603050405020304" pitchFamily="18" charset="0"/>
                <a:cs typeface="Times New Roman" panose="02020603050405020304" pitchFamily="18" charset="0"/>
              </a:rPr>
              <a:t>.</a:t>
            </a:r>
            <a:r>
              <a:rPr lang="lt-LT" sz="2400" i="1" dirty="0">
                <a:solidFill>
                  <a:schemeClr val="accent1">
                    <a:lumMod val="75000"/>
                  </a:schemeClr>
                </a:solidFill>
              </a:rPr>
              <a:t/>
            </a:r>
            <a:br>
              <a:rPr lang="lt-LT" sz="2400" i="1" dirty="0">
                <a:solidFill>
                  <a:schemeClr val="accent1">
                    <a:lumMod val="75000"/>
                  </a:schemeClr>
                </a:solidFill>
              </a:rPr>
            </a:br>
            <a:r>
              <a:rPr lang="lt-LT" sz="2400" dirty="0">
                <a:solidFill>
                  <a:schemeClr val="accent1">
                    <a:lumMod val="75000"/>
                  </a:schemeClr>
                </a:solidFill>
              </a:rPr>
              <a:t/>
            </a:r>
            <a:br>
              <a:rPr lang="lt-LT" sz="2400" dirty="0">
                <a:solidFill>
                  <a:schemeClr val="accent1">
                    <a:lumMod val="75000"/>
                  </a:schemeClr>
                </a:solidFill>
              </a:rPr>
            </a:br>
            <a:endParaRPr lang="lt-LT" sz="2400" dirty="0">
              <a:solidFill>
                <a:schemeClr val="accent1">
                  <a:lumMod val="75000"/>
                </a:schemeClr>
              </a:solidFill>
            </a:endParaRPr>
          </a:p>
        </p:txBody>
      </p:sp>
    </p:spTree>
    <p:extLst>
      <p:ext uri="{BB962C8B-B14F-4D97-AF65-F5344CB8AC3E}">
        <p14:creationId xmlns:p14="http://schemas.microsoft.com/office/powerpoint/2010/main" xmlns="" val="24489001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6178698"/>
          </a:xfrm>
        </p:spPr>
        <p:txBody>
          <a:bodyPr/>
          <a:lstStyle/>
          <a:p>
            <a:pPr lvl="0" algn="l"/>
            <a:r>
              <a:rPr lang="lt-LT" sz="2800" b="1" i="1" u="sng" dirty="0" smtClean="0">
                <a:solidFill>
                  <a:srgbClr val="7030A0"/>
                </a:solidFill>
                <a:latin typeface="Times New Roman" panose="02020603050405020304" pitchFamily="18" charset="0"/>
                <a:cs typeface="Times New Roman" panose="02020603050405020304" pitchFamily="18" charset="0"/>
              </a:rPr>
              <a:t>Kiti pasiekti susitarimai:</a:t>
            </a:r>
            <a:br>
              <a:rPr lang="lt-LT" sz="2800" b="1" i="1" u="sng" dirty="0" smtClean="0">
                <a:solidFill>
                  <a:srgbClr val="7030A0"/>
                </a:solidFill>
                <a:latin typeface="Times New Roman" panose="02020603050405020304" pitchFamily="18" charset="0"/>
                <a:cs typeface="Times New Roman" panose="02020603050405020304" pitchFamily="18" charset="0"/>
              </a:rPr>
            </a:br>
            <a:r>
              <a:rPr lang="lt-LT" sz="2400" i="1" dirty="0">
                <a:solidFill>
                  <a:schemeClr val="accent1">
                    <a:lumMod val="75000"/>
                  </a:schemeClr>
                </a:solidFill>
                <a:latin typeface="Times New Roman" panose="02020603050405020304" pitchFamily="18" charset="0"/>
                <a:cs typeface="Times New Roman" panose="02020603050405020304" pitchFamily="18" charset="0"/>
              </a:rPr>
              <a:t/>
            </a:r>
            <a:br>
              <a:rPr lang="lt-LT" sz="2400" i="1" dirty="0">
                <a:solidFill>
                  <a:schemeClr val="accent1">
                    <a:lumMod val="75000"/>
                  </a:schemeClr>
                </a:solidFill>
                <a:latin typeface="Times New Roman" panose="02020603050405020304" pitchFamily="18" charset="0"/>
                <a:cs typeface="Times New Roman" panose="02020603050405020304" pitchFamily="18" charset="0"/>
              </a:rPr>
            </a:br>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Socialinėje </a:t>
            </a:r>
            <a:r>
              <a:rPr lang="lt-LT" sz="2400" i="1" dirty="0">
                <a:solidFill>
                  <a:schemeClr val="accent1">
                    <a:lumMod val="75000"/>
                  </a:schemeClr>
                </a:solidFill>
                <a:latin typeface="Times New Roman" panose="02020603050405020304" pitchFamily="18" charset="0"/>
                <a:cs typeface="Times New Roman" panose="02020603050405020304" pitchFamily="18" charset="0"/>
              </a:rPr>
              <a:t>partnerystėje nacionaliniu, šakos (gamybos, paslaugų, profesiniu), teritoriniu (savivaldybės, apskrities) lygiu darbdaviams ‒ iš valstybės, savivaldybių ir Valstybinio socialinio draudimo fondo biudžetų bei kitų valstybės įsteigtų fondų lėšų išlaikomoms įmonėms, įstaigoms, organizacijoms ‒ </a:t>
            </a:r>
            <a:r>
              <a:rPr lang="lt-LT" sz="2400" b="1" i="1" dirty="0">
                <a:solidFill>
                  <a:schemeClr val="accent1">
                    <a:lumMod val="75000"/>
                  </a:schemeClr>
                </a:solidFill>
                <a:latin typeface="Times New Roman" panose="02020603050405020304" pitchFamily="18" charset="0"/>
                <a:cs typeface="Times New Roman" panose="02020603050405020304" pitchFamily="18" charset="0"/>
              </a:rPr>
              <a:t>atstovauja Vyriausybė ar jos įgaliota institucija</a:t>
            </a:r>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a:t>
            </a:r>
            <a:b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br>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
            </a:r>
            <a:b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br>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Atleidžiant </a:t>
            </a:r>
            <a:r>
              <a:rPr lang="lt-LT" sz="2400" i="1" dirty="0">
                <a:solidFill>
                  <a:schemeClr val="accent1">
                    <a:lumMod val="75000"/>
                  </a:schemeClr>
                </a:solidFill>
                <a:latin typeface="Times New Roman" panose="02020603050405020304" pitchFamily="18" charset="0"/>
                <a:cs typeface="Times New Roman" panose="02020603050405020304" pitchFamily="18" charset="0"/>
              </a:rPr>
              <a:t>darbuotoją iš darbo (išskyrus atvejus, kai atleidžiama dėl jo paties kaltės), nepanaudotos kasmetinės atostogos jo pageidavimu suteikiamos nukeliant atleidimo datą, </a:t>
            </a:r>
            <a:r>
              <a:rPr lang="lt-LT" sz="2400" b="1" i="1" dirty="0">
                <a:solidFill>
                  <a:schemeClr val="accent1">
                    <a:lumMod val="75000"/>
                  </a:schemeClr>
                </a:solidFill>
                <a:latin typeface="Times New Roman" panose="02020603050405020304" pitchFamily="18" charset="0"/>
                <a:cs typeface="Times New Roman" panose="02020603050405020304" pitchFamily="18" charset="0"/>
              </a:rPr>
              <a:t>bet ne daugiau kaip už trejų darbo metų nepanaudotas kasmetines atostogas</a:t>
            </a:r>
            <a:r>
              <a:rPr lang="lt-LT" sz="2400" i="1" dirty="0">
                <a:solidFill>
                  <a:schemeClr val="accent1">
                    <a:lumMod val="75000"/>
                  </a:schemeClr>
                </a:solidFill>
                <a:latin typeface="Times New Roman" panose="02020603050405020304" pitchFamily="18" charset="0"/>
                <a:cs typeface="Times New Roman" panose="02020603050405020304" pitchFamily="18" charset="0"/>
              </a:rPr>
              <a:t>, jeigu darbuotojas faktiškai galėjo jomis pasinaudoti ir kolektyvinėje sutartyje nenustatyta kitaip</a:t>
            </a:r>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a:t>
            </a:r>
            <a:b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br>
            <a:r>
              <a:rPr lang="lt-LT" sz="2400" i="1" dirty="0">
                <a:latin typeface="Times New Roman" panose="02020603050405020304" pitchFamily="18" charset="0"/>
                <a:cs typeface="Times New Roman" panose="02020603050405020304" pitchFamily="18" charset="0"/>
              </a:rPr>
              <a:t/>
            </a:r>
            <a:br>
              <a:rPr lang="lt-LT" sz="2400" i="1" dirty="0">
                <a:latin typeface="Times New Roman" panose="02020603050405020304" pitchFamily="18" charset="0"/>
                <a:cs typeface="Times New Roman" panose="02020603050405020304" pitchFamily="18" charset="0"/>
              </a:rPr>
            </a:br>
            <a:endParaRPr lang="lt-LT" sz="2400" dirty="0">
              <a:latin typeface="Times New Roman" panose="02020603050405020304" pitchFamily="18" charset="0"/>
              <a:cs typeface="Times New Roman" panose="02020603050405020304" pitchFamily="18" charset="0"/>
            </a:endParaRPr>
          </a:p>
        </p:txBody>
      </p:sp>
      <p:sp>
        <p:nvSpPr>
          <p:cNvPr id="3" name="Skaidrės numerio vietos rezervavimo ženklas 2"/>
          <p:cNvSpPr>
            <a:spLocks noGrp="1"/>
          </p:cNvSpPr>
          <p:nvPr>
            <p:ph type="sldNum" sz="quarter" idx="12"/>
          </p:nvPr>
        </p:nvSpPr>
        <p:spPr/>
        <p:txBody>
          <a:bodyPr/>
          <a:lstStyle/>
          <a:p>
            <a:pPr>
              <a:defRPr/>
            </a:pPr>
            <a:fld id="{DB335FA5-5C62-4470-B010-D165C48C76DA}" type="slidenum">
              <a:rPr lang="lt-LT" smtClean="0"/>
              <a:pPr>
                <a:defRPr/>
              </a:pPr>
              <a:t>5</a:t>
            </a:fld>
            <a:endParaRPr lang="lt-LT"/>
          </a:p>
        </p:txBody>
      </p:sp>
    </p:spTree>
    <p:extLst>
      <p:ext uri="{BB962C8B-B14F-4D97-AF65-F5344CB8AC3E}">
        <p14:creationId xmlns:p14="http://schemas.microsoft.com/office/powerpoint/2010/main" xmlns="" val="35759891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kaidrės numerio vietos rezervavimo ženklas 2"/>
          <p:cNvSpPr>
            <a:spLocks noGrp="1"/>
          </p:cNvSpPr>
          <p:nvPr>
            <p:ph type="sldNum" sz="quarter" idx="12"/>
          </p:nvPr>
        </p:nvSpPr>
        <p:spPr/>
        <p:txBody>
          <a:bodyPr/>
          <a:lstStyle/>
          <a:p>
            <a:pPr>
              <a:defRPr/>
            </a:pPr>
            <a:fld id="{DB335FA5-5C62-4470-B010-D165C48C76DA}" type="slidenum">
              <a:rPr lang="lt-LT" smtClean="0"/>
              <a:pPr>
                <a:defRPr/>
              </a:pPr>
              <a:t>6</a:t>
            </a:fld>
            <a:endParaRPr lang="lt-LT"/>
          </a:p>
        </p:txBody>
      </p:sp>
      <p:sp>
        <p:nvSpPr>
          <p:cNvPr id="4" name="Stačiakampis 3"/>
          <p:cNvSpPr/>
          <p:nvPr/>
        </p:nvSpPr>
        <p:spPr>
          <a:xfrm>
            <a:off x="611560" y="476672"/>
            <a:ext cx="7848872" cy="5262979"/>
          </a:xfrm>
          <a:prstGeom prst="rect">
            <a:avLst/>
          </a:prstGeom>
        </p:spPr>
        <p:txBody>
          <a:bodyPr wrap="square">
            <a:spAutoFit/>
          </a:bodyPr>
          <a:lstStyle/>
          <a:p>
            <a:endParaRPr lang="en-US" sz="2400" b="1" i="1" dirty="0" smtClean="0">
              <a:latin typeface="Times New Roman" panose="02020603050405020304" pitchFamily="18" charset="0"/>
              <a:cs typeface="Times New Roman" panose="02020603050405020304" pitchFamily="18" charset="0"/>
            </a:endParaRPr>
          </a:p>
          <a:p>
            <a:r>
              <a:rPr lang="lt-LT" sz="2400" b="1" i="1" dirty="0" smtClean="0">
                <a:solidFill>
                  <a:schemeClr val="accent1">
                    <a:lumMod val="75000"/>
                  </a:schemeClr>
                </a:solidFill>
                <a:latin typeface="Times New Roman" panose="02020603050405020304" pitchFamily="18" charset="0"/>
                <a:cs typeface="Times New Roman" panose="02020603050405020304" pitchFamily="18" charset="0"/>
              </a:rPr>
              <a:t>Atsisakyta </a:t>
            </a:r>
            <a:r>
              <a:rPr lang="lt-LT" sz="2400" b="1" i="1" dirty="0">
                <a:solidFill>
                  <a:schemeClr val="accent1">
                    <a:lumMod val="75000"/>
                  </a:schemeClr>
                </a:solidFill>
                <a:latin typeface="Times New Roman" panose="02020603050405020304" pitchFamily="18" charset="0"/>
                <a:cs typeface="Times New Roman" panose="02020603050405020304" pitchFamily="18" charset="0"/>
              </a:rPr>
              <a:t>darbo sutarčių registravimo žurnalų</a:t>
            </a:r>
            <a:r>
              <a:rPr lang="lt-LT" sz="2400" i="1" dirty="0">
                <a:solidFill>
                  <a:schemeClr val="accent1">
                    <a:lumMod val="75000"/>
                  </a:schemeClr>
                </a:solidFill>
                <a:latin typeface="Times New Roman" panose="02020603050405020304" pitchFamily="18" charset="0"/>
                <a:cs typeface="Times New Roman" panose="02020603050405020304" pitchFamily="18" charset="0"/>
              </a:rPr>
              <a:t>, nes informacija apie darbuotojo įdarbinimą yra registruojama Valstybinio socialinio draudimo fondo valdybos duomenų bazėje, </a:t>
            </a:r>
            <a:r>
              <a:rPr lang="lt-LT" sz="2400" b="1" i="1" dirty="0">
                <a:solidFill>
                  <a:schemeClr val="accent1">
                    <a:lumMod val="75000"/>
                  </a:schemeClr>
                </a:solidFill>
                <a:latin typeface="Times New Roman" panose="02020603050405020304" pitchFamily="18" charset="0"/>
                <a:cs typeface="Times New Roman" panose="02020603050405020304" pitchFamily="18" charset="0"/>
              </a:rPr>
              <a:t>taip pat atsisakyta darbuotojo tapatybę patvirtinančio dokumento</a:t>
            </a:r>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a:t>
            </a:r>
            <a:endParaRPr lang="en-US" sz="2400" i="1" dirty="0" smtClean="0">
              <a:solidFill>
                <a:schemeClr val="accent1">
                  <a:lumMod val="75000"/>
                </a:schemeClr>
              </a:solidFill>
              <a:latin typeface="Times New Roman" panose="02020603050405020304" pitchFamily="18" charset="0"/>
              <a:cs typeface="Times New Roman" panose="02020603050405020304" pitchFamily="18" charset="0"/>
            </a:endParaRPr>
          </a:p>
          <a:p>
            <a:endParaRPr lang="en-US" sz="2400" i="1" dirty="0">
              <a:solidFill>
                <a:schemeClr val="accent1">
                  <a:lumMod val="75000"/>
                </a:schemeClr>
              </a:solidFill>
              <a:latin typeface="Times New Roman" panose="02020603050405020304" pitchFamily="18" charset="0"/>
              <a:cs typeface="Times New Roman" panose="02020603050405020304" pitchFamily="18" charset="0"/>
            </a:endParaRPr>
          </a:p>
          <a:p>
            <a:r>
              <a:rPr lang="lt-LT" sz="2400" b="1" i="1" dirty="0">
                <a:solidFill>
                  <a:schemeClr val="accent1">
                    <a:lumMod val="75000"/>
                  </a:schemeClr>
                </a:solidFill>
                <a:latin typeface="Times New Roman" panose="02020603050405020304" pitchFamily="18" charset="0"/>
                <a:cs typeface="Times New Roman" panose="02020603050405020304" pitchFamily="18" charset="0"/>
              </a:rPr>
              <a:t>Dėl galimybės darbdaviui informuoti darbuotoją </a:t>
            </a:r>
            <a:r>
              <a:rPr lang="lt-LT" sz="2400" i="1" dirty="0">
                <a:solidFill>
                  <a:schemeClr val="accent1">
                    <a:lumMod val="75000"/>
                  </a:schemeClr>
                </a:solidFill>
                <a:latin typeface="Times New Roman" panose="02020603050405020304" pitchFamily="18" charset="0"/>
                <a:cs typeface="Times New Roman" panose="02020603050405020304" pitchFamily="18" charset="0"/>
              </a:rPr>
              <a:t>apie jam apskaičiuotas, išmokėtas ir išskaičiuotas sumas ir apie dirbto darbo laiko trukmę, atskirai nurodant viršvalandinių darbų trukmę, išskyrus atvejus, kai nustatytas fiksuotas (pastovus) darbo užmokesčio dydis, </a:t>
            </a:r>
            <a:r>
              <a:rPr lang="lt-LT" sz="2400" b="1" i="1" dirty="0">
                <a:solidFill>
                  <a:schemeClr val="accent1">
                    <a:lumMod val="75000"/>
                  </a:schemeClr>
                </a:solidFill>
                <a:latin typeface="Times New Roman" panose="02020603050405020304" pitchFamily="18" charset="0"/>
                <a:cs typeface="Times New Roman" panose="02020603050405020304" pitchFamily="18" charset="0"/>
              </a:rPr>
              <a:t>raštu ar elektroniniu būdu</a:t>
            </a:r>
            <a:r>
              <a:rPr lang="lt-LT" sz="2400" i="1" dirty="0">
                <a:solidFill>
                  <a:schemeClr val="accent1">
                    <a:lumMod val="75000"/>
                  </a:schemeClr>
                </a:solidFill>
                <a:latin typeface="Times New Roman" panose="02020603050405020304" pitchFamily="18" charset="0"/>
                <a:cs typeface="Times New Roman" panose="02020603050405020304" pitchFamily="18" charset="0"/>
              </a:rPr>
              <a:t>;</a:t>
            </a:r>
            <a:br>
              <a:rPr lang="lt-LT" sz="2400" i="1" dirty="0">
                <a:solidFill>
                  <a:schemeClr val="accent1">
                    <a:lumMod val="75000"/>
                  </a:schemeClr>
                </a:solidFill>
                <a:latin typeface="Times New Roman" panose="02020603050405020304" pitchFamily="18" charset="0"/>
                <a:cs typeface="Times New Roman" panose="02020603050405020304" pitchFamily="18" charset="0"/>
              </a:rPr>
            </a:br>
            <a:r>
              <a:rPr lang="lt-LT" sz="2400" i="1" dirty="0">
                <a:latin typeface="Times New Roman" panose="02020603050405020304" pitchFamily="18" charset="0"/>
                <a:cs typeface="Times New Roman" panose="02020603050405020304" pitchFamily="18" charset="0"/>
              </a:rPr>
              <a:t/>
            </a:r>
            <a:br>
              <a:rPr lang="lt-LT" sz="2400" i="1" dirty="0">
                <a:latin typeface="Times New Roman" panose="02020603050405020304" pitchFamily="18" charset="0"/>
                <a:cs typeface="Times New Roman" panose="02020603050405020304" pitchFamily="18" charset="0"/>
              </a:rPr>
            </a:br>
            <a:endParaRPr lang="lt-LT"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4625012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6034682"/>
          </a:xfrm>
        </p:spPr>
        <p:txBody>
          <a:bodyPr/>
          <a:lstStyle/>
          <a:p>
            <a:pPr lvl="0" algn="l"/>
            <a:r>
              <a:rPr lang="en-US" sz="2400" i="1" dirty="0" smtClean="0">
                <a:latin typeface="Times New Roman" panose="02020603050405020304" pitchFamily="18" charset="0"/>
                <a:cs typeface="Times New Roman" panose="02020603050405020304" pitchFamily="18" charset="0"/>
              </a:rPr>
              <a:t/>
            </a:r>
            <a:br>
              <a:rPr lang="en-US" sz="2400" i="1" dirty="0" smtClean="0">
                <a:latin typeface="Times New Roman" panose="02020603050405020304" pitchFamily="18" charset="0"/>
                <a:cs typeface="Times New Roman" panose="02020603050405020304" pitchFamily="18" charset="0"/>
              </a:rPr>
            </a:br>
            <a:r>
              <a:rPr lang="en-US" sz="2400" i="1" dirty="0">
                <a:latin typeface="Times New Roman" panose="02020603050405020304" pitchFamily="18" charset="0"/>
                <a:cs typeface="Times New Roman" panose="02020603050405020304" pitchFamily="18" charset="0"/>
              </a:rPr>
              <a:t/>
            </a:r>
            <a:br>
              <a:rPr lang="en-US" sz="2400" i="1" dirty="0">
                <a:latin typeface="Times New Roman" panose="02020603050405020304" pitchFamily="18" charset="0"/>
                <a:cs typeface="Times New Roman" panose="02020603050405020304" pitchFamily="18" charset="0"/>
              </a:rPr>
            </a:br>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Pritarta </a:t>
            </a:r>
            <a:r>
              <a:rPr lang="lt-LT" sz="2400" i="1" dirty="0">
                <a:solidFill>
                  <a:schemeClr val="accent1">
                    <a:lumMod val="75000"/>
                  </a:schemeClr>
                </a:solidFill>
                <a:latin typeface="Times New Roman" panose="02020603050405020304" pitchFamily="18" charset="0"/>
                <a:cs typeface="Times New Roman" panose="02020603050405020304" pitchFamily="18" charset="0"/>
              </a:rPr>
              <a:t>Darbo kodekso 98 straipsnio pakeitimui ir Lietuvos Respublikos nedarbo socialinio draudimo įstatymo Nr. IX-1904 20 straipsnio pakeitimo ir įstatymo papildymo 111 straipsniu įstatymo projektui, </a:t>
            </a:r>
            <a:r>
              <a:rPr lang="lt-LT" sz="2400" b="1" i="1" dirty="0">
                <a:solidFill>
                  <a:schemeClr val="accent1">
                    <a:lumMod val="75000"/>
                  </a:schemeClr>
                </a:solidFill>
                <a:latin typeface="Times New Roman" panose="02020603050405020304" pitchFamily="18" charset="0"/>
                <a:cs typeface="Times New Roman" panose="02020603050405020304" pitchFamily="18" charset="0"/>
              </a:rPr>
              <a:t>kuriuo buvo </a:t>
            </a:r>
            <a:r>
              <a:rPr lang="lt-LT" sz="2400" b="1" i="1" dirty="0" smtClean="0">
                <a:solidFill>
                  <a:schemeClr val="accent1">
                    <a:lumMod val="75000"/>
                  </a:schemeClr>
                </a:solidFill>
                <a:latin typeface="Times New Roman" panose="02020603050405020304" pitchFamily="18" charset="0"/>
                <a:cs typeface="Times New Roman" panose="02020603050405020304" pitchFamily="18" charset="0"/>
              </a:rPr>
              <a:t>nustatyta</a:t>
            </a:r>
            <a:r>
              <a:rPr lang="en-US" sz="2400" b="1" i="1" dirty="0">
                <a:solidFill>
                  <a:schemeClr val="accent1">
                    <a:lumMod val="75000"/>
                  </a:schemeClr>
                </a:solidFill>
                <a:latin typeface="Times New Roman" panose="02020603050405020304" pitchFamily="18" charset="0"/>
                <a:cs typeface="Times New Roman" panose="02020603050405020304" pitchFamily="18" charset="0"/>
              </a:rPr>
              <a:t>:</a:t>
            </a:r>
            <a:r>
              <a:rPr lang="lt-LT" sz="2400" b="1" i="1" dirty="0" smtClean="0">
                <a:solidFill>
                  <a:schemeClr val="accent1">
                    <a:lumMod val="75000"/>
                  </a:schemeClr>
                </a:solidFill>
                <a:latin typeface="Times New Roman" panose="02020603050405020304" pitchFamily="18" charset="0"/>
                <a:cs typeface="Times New Roman" panose="02020603050405020304" pitchFamily="18" charset="0"/>
              </a:rPr>
              <a:t> </a:t>
            </a:r>
            <a:r>
              <a:rPr lang="en-US" sz="2400" b="1" i="1" dirty="0" smtClean="0">
                <a:solidFill>
                  <a:schemeClr val="accent1">
                    <a:lumMod val="75000"/>
                  </a:schemeClr>
                </a:solidFill>
                <a:latin typeface="Times New Roman" panose="02020603050405020304" pitchFamily="18" charset="0"/>
                <a:cs typeface="Times New Roman" panose="02020603050405020304" pitchFamily="18" charset="0"/>
              </a:rPr>
              <a:t/>
            </a:r>
            <a:br>
              <a:rPr lang="en-US" sz="2400" b="1" i="1" dirty="0" smtClean="0">
                <a:solidFill>
                  <a:schemeClr val="accent1">
                    <a:lumMod val="75000"/>
                  </a:schemeClr>
                </a:solidFill>
                <a:latin typeface="Times New Roman" panose="02020603050405020304" pitchFamily="18" charset="0"/>
                <a:cs typeface="Times New Roman" panose="02020603050405020304" pitchFamily="18" charset="0"/>
              </a:rPr>
            </a:br>
            <a:r>
              <a:rPr lang="en-US" sz="2400" b="1" i="1" dirty="0">
                <a:solidFill>
                  <a:schemeClr val="accent1">
                    <a:lumMod val="75000"/>
                  </a:schemeClr>
                </a:solidFill>
                <a:latin typeface="Times New Roman" panose="02020603050405020304" pitchFamily="18" charset="0"/>
                <a:cs typeface="Times New Roman" panose="02020603050405020304" pitchFamily="18" charset="0"/>
              </a:rPr>
              <a:t/>
            </a:r>
            <a:br>
              <a:rPr lang="en-US" sz="2400" b="1" i="1" dirty="0">
                <a:solidFill>
                  <a:schemeClr val="accent1">
                    <a:lumMod val="75000"/>
                  </a:schemeClr>
                </a:solidFill>
                <a:latin typeface="Times New Roman" panose="02020603050405020304" pitchFamily="18" charset="0"/>
                <a:cs typeface="Times New Roman" panose="02020603050405020304" pitchFamily="18" charset="0"/>
              </a:rPr>
            </a:br>
            <a:r>
              <a:rPr lang="lt-LT" sz="2400" b="1" i="1" dirty="0" smtClean="0">
                <a:solidFill>
                  <a:schemeClr val="accent1">
                    <a:lumMod val="75000"/>
                  </a:schemeClr>
                </a:solidFill>
                <a:latin typeface="Times New Roman" panose="02020603050405020304" pitchFamily="18" charset="0"/>
                <a:cs typeface="Times New Roman" panose="02020603050405020304" pitchFamily="18" charset="0"/>
              </a:rPr>
              <a:t>pareiga </a:t>
            </a:r>
            <a:r>
              <a:rPr lang="lt-LT" sz="2400" b="1" i="1" dirty="0">
                <a:solidFill>
                  <a:schemeClr val="accent1">
                    <a:lumMod val="75000"/>
                  </a:schemeClr>
                </a:solidFill>
                <a:latin typeface="Times New Roman" panose="02020603050405020304" pitchFamily="18" charset="0"/>
                <a:cs typeface="Times New Roman" panose="02020603050405020304" pitchFamily="18" charset="0"/>
              </a:rPr>
              <a:t>darbdaviui sumokėti nelegaliai dirbusiam asmeniui atlyginimą už darbą bei teisės aktų nustatytus mokesčius, </a:t>
            </a:r>
            <a:r>
              <a:rPr lang="en-US" sz="2400" b="1" i="1" dirty="0" smtClean="0">
                <a:solidFill>
                  <a:schemeClr val="accent1">
                    <a:lumMod val="75000"/>
                  </a:schemeClr>
                </a:solidFill>
                <a:latin typeface="Times New Roman" panose="02020603050405020304" pitchFamily="18" charset="0"/>
                <a:cs typeface="Times New Roman" panose="02020603050405020304" pitchFamily="18" charset="0"/>
              </a:rPr>
              <a:t/>
            </a:r>
            <a:br>
              <a:rPr lang="en-US" sz="2400" b="1" i="1" dirty="0" smtClean="0">
                <a:solidFill>
                  <a:schemeClr val="accent1">
                    <a:lumMod val="75000"/>
                  </a:schemeClr>
                </a:solidFill>
                <a:latin typeface="Times New Roman" panose="02020603050405020304" pitchFamily="18" charset="0"/>
                <a:cs typeface="Times New Roman" panose="02020603050405020304" pitchFamily="18" charset="0"/>
              </a:rPr>
            </a:br>
            <a:r>
              <a:rPr lang="en-US" sz="2400" b="1" i="1" dirty="0">
                <a:solidFill>
                  <a:schemeClr val="accent1">
                    <a:lumMod val="75000"/>
                  </a:schemeClr>
                </a:solidFill>
                <a:latin typeface="Times New Roman" panose="02020603050405020304" pitchFamily="18" charset="0"/>
                <a:cs typeface="Times New Roman" panose="02020603050405020304" pitchFamily="18" charset="0"/>
              </a:rPr>
              <a:t/>
            </a:r>
            <a:br>
              <a:rPr lang="en-US" sz="2400" b="1" i="1" dirty="0">
                <a:solidFill>
                  <a:schemeClr val="accent1">
                    <a:lumMod val="75000"/>
                  </a:schemeClr>
                </a:solidFill>
                <a:latin typeface="Times New Roman" panose="02020603050405020304" pitchFamily="18" charset="0"/>
                <a:cs typeface="Times New Roman" panose="02020603050405020304" pitchFamily="18" charset="0"/>
              </a:rPr>
            </a:br>
            <a:r>
              <a:rPr lang="lt-LT" sz="2400" b="1" i="1" dirty="0" smtClean="0">
                <a:solidFill>
                  <a:schemeClr val="accent1">
                    <a:lumMod val="75000"/>
                  </a:schemeClr>
                </a:solidFill>
                <a:latin typeface="Times New Roman" panose="02020603050405020304" pitchFamily="18" charset="0"/>
                <a:cs typeface="Times New Roman" panose="02020603050405020304" pitchFamily="18" charset="0"/>
              </a:rPr>
              <a:t>o </a:t>
            </a:r>
            <a:r>
              <a:rPr lang="lt-LT" sz="2400" b="1" i="1" dirty="0">
                <a:solidFill>
                  <a:schemeClr val="accent1">
                    <a:lumMod val="75000"/>
                  </a:schemeClr>
                </a:solidFill>
                <a:latin typeface="Times New Roman" panose="02020603050405020304" pitchFamily="18" charset="0"/>
                <a:cs typeface="Times New Roman" panose="02020603050405020304" pitchFamily="18" charset="0"/>
              </a:rPr>
              <a:t>bedarbiui pareiga grąžinti tas nedarbo socialinio draudimo išmokas už laikotarpį, kai dirbo nelegaliai ir gavo </a:t>
            </a:r>
            <a:r>
              <a:rPr lang="lt-LT" sz="2400" b="1" i="1" dirty="0" smtClean="0">
                <a:solidFill>
                  <a:schemeClr val="accent1">
                    <a:lumMod val="75000"/>
                  </a:schemeClr>
                </a:solidFill>
                <a:latin typeface="Times New Roman" panose="02020603050405020304" pitchFamily="18" charset="0"/>
                <a:cs typeface="Times New Roman" panose="02020603050405020304" pitchFamily="18" charset="0"/>
              </a:rPr>
              <a:t>atlyginimą</a:t>
            </a:r>
            <a:r>
              <a:rPr lang="lt-LT" sz="2400" i="1" dirty="0">
                <a:solidFill>
                  <a:schemeClr val="accent1">
                    <a:lumMod val="75000"/>
                  </a:schemeClr>
                </a:solidFill>
                <a:latin typeface="Times New Roman" panose="02020603050405020304" pitchFamily="18" charset="0"/>
                <a:cs typeface="Times New Roman" panose="02020603050405020304" pitchFamily="18" charset="0"/>
              </a:rPr>
              <a:t>.</a:t>
            </a:r>
            <a:br>
              <a:rPr lang="lt-LT" sz="2400" i="1" dirty="0">
                <a:solidFill>
                  <a:schemeClr val="accent1">
                    <a:lumMod val="75000"/>
                  </a:schemeClr>
                </a:solidFill>
                <a:latin typeface="Times New Roman" panose="02020603050405020304" pitchFamily="18" charset="0"/>
                <a:cs typeface="Times New Roman" panose="02020603050405020304" pitchFamily="18" charset="0"/>
              </a:rPr>
            </a:br>
            <a:r>
              <a:rPr lang="lt-LT" sz="2400" i="1" dirty="0">
                <a:solidFill>
                  <a:schemeClr val="accent1">
                    <a:lumMod val="75000"/>
                  </a:schemeClr>
                </a:solidFill>
                <a:latin typeface="Times New Roman" panose="02020603050405020304" pitchFamily="18" charset="0"/>
                <a:cs typeface="Times New Roman" panose="02020603050405020304" pitchFamily="18" charset="0"/>
              </a:rPr>
              <a:t/>
            </a:r>
            <a:br>
              <a:rPr lang="lt-LT" sz="2400" i="1" dirty="0">
                <a:solidFill>
                  <a:schemeClr val="accent1">
                    <a:lumMod val="75000"/>
                  </a:schemeClr>
                </a:solidFill>
                <a:latin typeface="Times New Roman" panose="02020603050405020304" pitchFamily="18" charset="0"/>
                <a:cs typeface="Times New Roman" panose="02020603050405020304" pitchFamily="18" charset="0"/>
              </a:rPr>
            </a:br>
            <a:r>
              <a:rPr lang="en-US" sz="2400" i="1" dirty="0">
                <a:latin typeface="Times New Roman" panose="02020603050405020304" pitchFamily="18" charset="0"/>
                <a:cs typeface="Times New Roman" panose="02020603050405020304" pitchFamily="18" charset="0"/>
              </a:rPr>
              <a:t/>
            </a:r>
            <a:br>
              <a:rPr lang="en-US" sz="2400" i="1" dirty="0">
                <a:latin typeface="Times New Roman" panose="02020603050405020304" pitchFamily="18" charset="0"/>
                <a:cs typeface="Times New Roman" panose="02020603050405020304" pitchFamily="18" charset="0"/>
              </a:rPr>
            </a:br>
            <a:r>
              <a:rPr lang="lt-LT" sz="2400" i="1" dirty="0">
                <a:latin typeface="Times New Roman" panose="02020603050405020304" pitchFamily="18" charset="0"/>
                <a:cs typeface="Times New Roman" panose="02020603050405020304" pitchFamily="18" charset="0"/>
              </a:rPr>
              <a:t/>
            </a:r>
            <a:br>
              <a:rPr lang="lt-LT" sz="2400" i="1" dirty="0">
                <a:latin typeface="Times New Roman" panose="02020603050405020304" pitchFamily="18" charset="0"/>
                <a:cs typeface="Times New Roman" panose="02020603050405020304" pitchFamily="18" charset="0"/>
              </a:rPr>
            </a:br>
            <a:endParaRPr lang="lt-LT" sz="2400" dirty="0">
              <a:latin typeface="Times New Roman" panose="02020603050405020304" pitchFamily="18" charset="0"/>
              <a:cs typeface="Times New Roman" panose="02020603050405020304" pitchFamily="18" charset="0"/>
            </a:endParaRPr>
          </a:p>
        </p:txBody>
      </p:sp>
      <p:sp>
        <p:nvSpPr>
          <p:cNvPr id="3" name="Skaidrės numerio vietos rezervavimo ženklas 2"/>
          <p:cNvSpPr>
            <a:spLocks noGrp="1"/>
          </p:cNvSpPr>
          <p:nvPr>
            <p:ph type="sldNum" sz="quarter" idx="12"/>
          </p:nvPr>
        </p:nvSpPr>
        <p:spPr/>
        <p:txBody>
          <a:bodyPr/>
          <a:lstStyle/>
          <a:p>
            <a:pPr>
              <a:defRPr/>
            </a:pPr>
            <a:fld id="{DB335FA5-5C62-4470-B010-D165C48C76DA}" type="slidenum">
              <a:rPr lang="lt-LT" smtClean="0"/>
              <a:pPr>
                <a:defRPr/>
              </a:pPr>
              <a:t>7</a:t>
            </a:fld>
            <a:endParaRPr lang="lt-LT"/>
          </a:p>
        </p:txBody>
      </p:sp>
    </p:spTree>
    <p:extLst>
      <p:ext uri="{BB962C8B-B14F-4D97-AF65-F5344CB8AC3E}">
        <p14:creationId xmlns:p14="http://schemas.microsoft.com/office/powerpoint/2010/main" xmlns="" val="157219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kaidrės numerio vietos rezervavimo ženklas 2"/>
          <p:cNvSpPr>
            <a:spLocks noGrp="1"/>
          </p:cNvSpPr>
          <p:nvPr>
            <p:ph type="sldNum" sz="quarter" idx="12"/>
          </p:nvPr>
        </p:nvSpPr>
        <p:spPr/>
        <p:txBody>
          <a:bodyPr/>
          <a:lstStyle/>
          <a:p>
            <a:pPr>
              <a:defRPr/>
            </a:pPr>
            <a:fld id="{DB335FA5-5C62-4470-B010-D165C48C76DA}" type="slidenum">
              <a:rPr lang="lt-LT" smtClean="0"/>
              <a:pPr>
                <a:defRPr/>
              </a:pPr>
              <a:t>8</a:t>
            </a:fld>
            <a:endParaRPr lang="lt-LT"/>
          </a:p>
        </p:txBody>
      </p:sp>
      <p:sp>
        <p:nvSpPr>
          <p:cNvPr id="4" name="Stačiakampis 3"/>
          <p:cNvSpPr/>
          <p:nvPr/>
        </p:nvSpPr>
        <p:spPr>
          <a:xfrm>
            <a:off x="539552" y="476672"/>
            <a:ext cx="8208912" cy="5632311"/>
          </a:xfrm>
          <a:prstGeom prst="rect">
            <a:avLst/>
          </a:prstGeom>
        </p:spPr>
        <p:txBody>
          <a:bodyPr wrap="square">
            <a:spAutoFit/>
          </a:bodyPr>
          <a:lstStyle/>
          <a:p>
            <a:endParaRPr lang="lt-LT" sz="2400" i="1" dirty="0" smtClean="0">
              <a:latin typeface="Times New Roman" panose="02020603050405020304" pitchFamily="18" charset="0"/>
              <a:cs typeface="Times New Roman" panose="02020603050405020304" pitchFamily="18" charset="0"/>
            </a:endParaRPr>
          </a:p>
          <a:p>
            <a:r>
              <a:rPr lang="en-US" sz="2400" i="1" dirty="0" err="1" smtClean="0">
                <a:solidFill>
                  <a:schemeClr val="accent1">
                    <a:lumMod val="75000"/>
                  </a:schemeClr>
                </a:solidFill>
                <a:latin typeface="Times New Roman" panose="02020603050405020304" pitchFamily="18" charset="0"/>
                <a:cs typeface="Times New Roman" panose="02020603050405020304" pitchFamily="18" charset="0"/>
              </a:rPr>
              <a:t>Bendru</a:t>
            </a:r>
            <a:r>
              <a:rPr lang="en-US" sz="2400" i="1" dirty="0" smtClean="0">
                <a:solidFill>
                  <a:schemeClr val="accent1">
                    <a:lumMod val="75000"/>
                  </a:schemeClr>
                </a:solidFill>
                <a:latin typeface="Times New Roman" panose="02020603050405020304" pitchFamily="18" charset="0"/>
                <a:cs typeface="Times New Roman" panose="02020603050405020304" pitchFamily="18" charset="0"/>
              </a:rPr>
              <a:t> </a:t>
            </a:r>
            <a:r>
              <a:rPr lang="en-US" sz="2400" i="1" dirty="0" err="1" smtClean="0">
                <a:solidFill>
                  <a:schemeClr val="accent1">
                    <a:lumMod val="75000"/>
                  </a:schemeClr>
                </a:solidFill>
                <a:latin typeface="Times New Roman" panose="02020603050405020304" pitchFamily="18" charset="0"/>
                <a:cs typeface="Times New Roman" panose="02020603050405020304" pitchFamily="18" charset="0"/>
              </a:rPr>
              <a:t>sutarimu</a:t>
            </a:r>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 </a:t>
            </a:r>
            <a:r>
              <a:rPr lang="en-US" sz="2400" i="1" dirty="0" err="1" smtClean="0">
                <a:solidFill>
                  <a:schemeClr val="accent1">
                    <a:lumMod val="75000"/>
                  </a:schemeClr>
                </a:solidFill>
                <a:latin typeface="Times New Roman" panose="02020603050405020304" pitchFamily="18" charset="0"/>
                <a:cs typeface="Times New Roman" panose="02020603050405020304" pitchFamily="18" charset="0"/>
              </a:rPr>
              <a:t>Lietuvos</a:t>
            </a:r>
            <a:r>
              <a:rPr lang="en-US" sz="2400" i="1" dirty="0" smtClean="0">
                <a:solidFill>
                  <a:schemeClr val="accent1">
                    <a:lumMod val="75000"/>
                  </a:schemeClr>
                </a:solidFill>
                <a:latin typeface="Times New Roman" panose="02020603050405020304" pitchFamily="18" charset="0"/>
                <a:cs typeface="Times New Roman" panose="02020603050405020304" pitchFamily="18" charset="0"/>
              </a:rPr>
              <a:t> </a:t>
            </a:r>
            <a:r>
              <a:rPr lang="en-US" sz="2400" i="1" dirty="0" err="1" smtClean="0">
                <a:solidFill>
                  <a:schemeClr val="accent1">
                    <a:lumMod val="75000"/>
                  </a:schemeClr>
                </a:solidFill>
                <a:latin typeface="Times New Roman" panose="02020603050405020304" pitchFamily="18" charset="0"/>
                <a:cs typeface="Times New Roman" panose="02020603050405020304" pitchFamily="18" charset="0"/>
              </a:rPr>
              <a:t>Respublikos</a:t>
            </a:r>
            <a:r>
              <a:rPr lang="en-US" sz="2400" i="1" dirty="0" smtClean="0">
                <a:solidFill>
                  <a:schemeClr val="accent1">
                    <a:lumMod val="75000"/>
                  </a:schemeClr>
                </a:solidFill>
                <a:latin typeface="Times New Roman" panose="02020603050405020304" pitchFamily="18" charset="0"/>
                <a:cs typeface="Times New Roman" panose="02020603050405020304" pitchFamily="18" charset="0"/>
              </a:rPr>
              <a:t> </a:t>
            </a:r>
            <a:r>
              <a:rPr lang="en-US" sz="2400" i="1" dirty="0" err="1" smtClean="0">
                <a:solidFill>
                  <a:schemeClr val="accent1">
                    <a:lumMod val="75000"/>
                  </a:schemeClr>
                </a:solidFill>
                <a:latin typeface="Times New Roman" panose="02020603050405020304" pitchFamily="18" charset="0"/>
                <a:cs typeface="Times New Roman" panose="02020603050405020304" pitchFamily="18" charset="0"/>
              </a:rPr>
              <a:t>Vyriausybei</a:t>
            </a:r>
            <a:r>
              <a:rPr lang="en-US" sz="2400" i="1" dirty="0" smtClean="0">
                <a:solidFill>
                  <a:schemeClr val="accent1">
                    <a:lumMod val="75000"/>
                  </a:schemeClr>
                </a:solidFill>
                <a:latin typeface="Times New Roman" panose="02020603050405020304" pitchFamily="18" charset="0"/>
                <a:cs typeface="Times New Roman" panose="02020603050405020304" pitchFamily="18" charset="0"/>
              </a:rPr>
              <a:t> </a:t>
            </a:r>
            <a:r>
              <a:rPr lang="en-US" sz="2400" i="1" dirty="0" err="1" smtClean="0">
                <a:solidFill>
                  <a:schemeClr val="accent1">
                    <a:lumMod val="75000"/>
                  </a:schemeClr>
                </a:solidFill>
                <a:latin typeface="Times New Roman" panose="02020603050405020304" pitchFamily="18" charset="0"/>
                <a:cs typeface="Times New Roman" panose="02020603050405020304" pitchFamily="18" charset="0"/>
              </a:rPr>
              <a:t>nutarta</a:t>
            </a:r>
            <a:r>
              <a:rPr lang="en-US" sz="2400" i="1" dirty="0" smtClean="0">
                <a:solidFill>
                  <a:schemeClr val="accent1">
                    <a:lumMod val="75000"/>
                  </a:schemeClr>
                </a:solidFill>
                <a:latin typeface="Times New Roman" panose="02020603050405020304" pitchFamily="18" charset="0"/>
                <a:cs typeface="Times New Roman" panose="02020603050405020304" pitchFamily="18" charset="0"/>
              </a:rPr>
              <a:t> </a:t>
            </a:r>
            <a:r>
              <a:rPr lang="en-US" sz="2400" i="1" dirty="0" err="1" smtClean="0">
                <a:solidFill>
                  <a:schemeClr val="accent1">
                    <a:lumMod val="75000"/>
                  </a:schemeClr>
                </a:solidFill>
                <a:latin typeface="Times New Roman" panose="02020603050405020304" pitchFamily="18" charset="0"/>
                <a:cs typeface="Times New Roman" panose="02020603050405020304" pitchFamily="18" charset="0"/>
              </a:rPr>
              <a:t>teikti</a:t>
            </a:r>
            <a:r>
              <a:rPr lang="en-US" sz="2400" i="1" dirty="0" smtClean="0">
                <a:solidFill>
                  <a:schemeClr val="accent1">
                    <a:lumMod val="75000"/>
                  </a:schemeClr>
                </a:solidFill>
                <a:latin typeface="Times New Roman" panose="02020603050405020304" pitchFamily="18" charset="0"/>
                <a:cs typeface="Times New Roman" panose="02020603050405020304" pitchFamily="18" charset="0"/>
              </a:rPr>
              <a:t> dvi</a:t>
            </a:r>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 </a:t>
            </a:r>
            <a:r>
              <a:rPr lang="lt-LT" sz="2400" i="1" dirty="0" err="1" smtClean="0">
                <a:solidFill>
                  <a:schemeClr val="accent1">
                    <a:lumMod val="75000"/>
                  </a:schemeClr>
                </a:solidFill>
                <a:latin typeface="Times New Roman" panose="02020603050405020304" pitchFamily="18" charset="0"/>
                <a:cs typeface="Times New Roman" panose="02020603050405020304" pitchFamily="18" charset="0"/>
              </a:rPr>
              <a:t>alternatyv</a:t>
            </a:r>
            <a:r>
              <a:rPr lang="en-US" sz="2400" i="1" dirty="0" smtClean="0">
                <a:solidFill>
                  <a:schemeClr val="accent1">
                    <a:lumMod val="75000"/>
                  </a:schemeClr>
                </a:solidFill>
                <a:latin typeface="Times New Roman" panose="02020603050405020304" pitchFamily="18" charset="0"/>
                <a:cs typeface="Times New Roman" panose="02020603050405020304" pitchFamily="18" charset="0"/>
              </a:rPr>
              <a:t>a</a:t>
            </a:r>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s</a:t>
            </a:r>
            <a:r>
              <a:rPr lang="en-US" sz="2400" i="1" dirty="0" smtClean="0">
                <a:solidFill>
                  <a:schemeClr val="accent1">
                    <a:lumMod val="75000"/>
                  </a:schemeClr>
                </a:solidFill>
                <a:latin typeface="Times New Roman" panose="02020603050405020304" pitchFamily="18" charset="0"/>
                <a:cs typeface="Times New Roman" panose="02020603050405020304" pitchFamily="18" charset="0"/>
              </a:rPr>
              <a:t> d</a:t>
            </a:r>
            <a:r>
              <a:rPr lang="lt-LT" sz="2400" i="1" dirty="0" err="1" smtClean="0">
                <a:solidFill>
                  <a:schemeClr val="accent1">
                    <a:lumMod val="75000"/>
                  </a:schemeClr>
                </a:solidFill>
                <a:latin typeface="Times New Roman" panose="02020603050405020304" pitchFamily="18" charset="0"/>
                <a:cs typeface="Times New Roman" panose="02020603050405020304" pitchFamily="18" charset="0"/>
              </a:rPr>
              <a:t>ėl</a:t>
            </a:r>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 minimalios mėnesinės algos (MMA) didinimo: </a:t>
            </a:r>
          </a:p>
          <a:p>
            <a:endParaRPr lang="lt-LT" sz="2400" i="1" dirty="0">
              <a:solidFill>
                <a:schemeClr val="accent1">
                  <a:lumMod val="75000"/>
                </a:schemeClr>
              </a:solidFill>
              <a:latin typeface="Times New Roman" panose="02020603050405020304" pitchFamily="18" charset="0"/>
              <a:cs typeface="Times New Roman" panose="02020603050405020304" pitchFamily="18" charset="0"/>
            </a:endParaRPr>
          </a:p>
          <a:p>
            <a:r>
              <a:rPr lang="lt-LT" sz="2400" b="1" i="1" dirty="0" smtClean="0">
                <a:solidFill>
                  <a:schemeClr val="accent1">
                    <a:lumMod val="75000"/>
                  </a:schemeClr>
                </a:solidFill>
                <a:latin typeface="Times New Roman" panose="02020603050405020304" pitchFamily="18" charset="0"/>
                <a:cs typeface="Times New Roman" panose="02020603050405020304" pitchFamily="18" charset="0"/>
              </a:rPr>
              <a:t>nuo </a:t>
            </a:r>
            <a:r>
              <a:rPr lang="lt-LT" sz="2400" b="1" i="1" dirty="0">
                <a:solidFill>
                  <a:schemeClr val="accent1">
                    <a:lumMod val="75000"/>
                  </a:schemeClr>
                </a:solidFill>
                <a:latin typeface="Times New Roman" panose="02020603050405020304" pitchFamily="18" charset="0"/>
                <a:cs typeface="Times New Roman" panose="02020603050405020304" pitchFamily="18" charset="0"/>
              </a:rPr>
              <a:t>2014 m. spalio 1 d. nustatyti 1035 Lt MMA (nuo 2015 m. sausio 1 d. – 300 eurų); </a:t>
            </a:r>
          </a:p>
          <a:p>
            <a:endParaRPr lang="lt-LT" sz="2400" i="1" dirty="0" smtClean="0">
              <a:solidFill>
                <a:schemeClr val="accent1">
                  <a:lumMod val="75000"/>
                </a:schemeClr>
              </a:solidFill>
              <a:latin typeface="Times New Roman" panose="02020603050405020304" pitchFamily="18" charset="0"/>
              <a:cs typeface="Times New Roman" panose="02020603050405020304" pitchFamily="18" charset="0"/>
            </a:endParaRPr>
          </a:p>
          <a:p>
            <a:r>
              <a:rPr lang="lt-LT" sz="2400" b="1" i="1" dirty="0" smtClean="0">
                <a:solidFill>
                  <a:schemeClr val="accent1">
                    <a:lumMod val="75000"/>
                  </a:schemeClr>
                </a:solidFill>
                <a:latin typeface="Times New Roman" panose="02020603050405020304" pitchFamily="18" charset="0"/>
                <a:cs typeface="Times New Roman" panose="02020603050405020304" pitchFamily="18" charset="0"/>
              </a:rPr>
              <a:t>nuo </a:t>
            </a:r>
            <a:r>
              <a:rPr lang="lt-LT" sz="2400" b="1" i="1" dirty="0">
                <a:solidFill>
                  <a:schemeClr val="accent1">
                    <a:lumMod val="75000"/>
                  </a:schemeClr>
                </a:solidFill>
                <a:latin typeface="Times New Roman" panose="02020603050405020304" pitchFamily="18" charset="0"/>
                <a:cs typeface="Times New Roman" panose="02020603050405020304" pitchFamily="18" charset="0"/>
              </a:rPr>
              <a:t>2015 m. sausio 1 d. nustatyti 305 eurų MMA; </a:t>
            </a:r>
            <a:endParaRPr lang="lt-LT" sz="2400" b="1" i="1" dirty="0" smtClean="0">
              <a:solidFill>
                <a:schemeClr val="accent1">
                  <a:lumMod val="75000"/>
                </a:schemeClr>
              </a:solidFill>
              <a:latin typeface="Times New Roman" panose="02020603050405020304" pitchFamily="18" charset="0"/>
              <a:cs typeface="Times New Roman" panose="02020603050405020304" pitchFamily="18" charset="0"/>
            </a:endParaRPr>
          </a:p>
          <a:p>
            <a:endParaRPr lang="en-US" sz="2400" i="1" dirty="0" smtClean="0">
              <a:solidFill>
                <a:schemeClr val="accent1">
                  <a:lumMod val="75000"/>
                </a:schemeClr>
              </a:solidFill>
              <a:latin typeface="Times New Roman" panose="02020603050405020304" pitchFamily="18" charset="0"/>
              <a:cs typeface="Times New Roman" panose="02020603050405020304" pitchFamily="18" charset="0"/>
            </a:endParaRPr>
          </a:p>
          <a:p>
            <a:endParaRPr lang="lt-LT" sz="2400" i="1" dirty="0" smtClean="0">
              <a:solidFill>
                <a:schemeClr val="accent1">
                  <a:lumMod val="75000"/>
                </a:schemeClr>
              </a:solidFill>
              <a:latin typeface="Times New Roman" panose="02020603050405020304" pitchFamily="18" charset="0"/>
              <a:cs typeface="Times New Roman" panose="02020603050405020304" pitchFamily="18" charset="0"/>
            </a:endParaRPr>
          </a:p>
          <a:p>
            <a:endParaRPr lang="lt-LT" sz="2400" i="1" dirty="0" smtClean="0">
              <a:solidFill>
                <a:schemeClr val="accent1">
                  <a:lumMod val="75000"/>
                </a:schemeClr>
              </a:solidFill>
              <a:latin typeface="Times New Roman" panose="02020603050405020304" pitchFamily="18" charset="0"/>
              <a:cs typeface="Times New Roman" panose="02020603050405020304" pitchFamily="18" charset="0"/>
            </a:endParaRPr>
          </a:p>
          <a:p>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Pritarta </a:t>
            </a:r>
            <a:r>
              <a:rPr lang="lt-LT" sz="2400" b="1" i="1" dirty="0">
                <a:solidFill>
                  <a:schemeClr val="accent1">
                    <a:lumMod val="75000"/>
                  </a:schemeClr>
                </a:solidFill>
                <a:latin typeface="Times New Roman" panose="02020603050405020304" pitchFamily="18" charset="0"/>
                <a:cs typeface="Times New Roman" panose="02020603050405020304" pitchFamily="18" charset="0"/>
              </a:rPr>
              <a:t>Užimtumo fondo 2015 metų lėšų sąmatos </a:t>
            </a:r>
            <a:r>
              <a:rPr lang="lt-LT" sz="2400" i="1" dirty="0">
                <a:solidFill>
                  <a:schemeClr val="accent1">
                    <a:lumMod val="75000"/>
                  </a:schemeClr>
                </a:solidFill>
                <a:latin typeface="Times New Roman" panose="02020603050405020304" pitchFamily="18" charset="0"/>
                <a:cs typeface="Times New Roman" panose="02020603050405020304" pitchFamily="18" charset="0"/>
              </a:rPr>
              <a:t>projektui.</a:t>
            </a:r>
            <a:br>
              <a:rPr lang="lt-LT" sz="2400" i="1" dirty="0">
                <a:solidFill>
                  <a:schemeClr val="accent1">
                    <a:lumMod val="75000"/>
                  </a:schemeClr>
                </a:solidFill>
                <a:latin typeface="Times New Roman" panose="02020603050405020304" pitchFamily="18" charset="0"/>
                <a:cs typeface="Times New Roman" panose="02020603050405020304" pitchFamily="18" charset="0"/>
              </a:rPr>
            </a:br>
            <a:r>
              <a:rPr lang="lt-LT" sz="2400" i="1" dirty="0">
                <a:latin typeface="Times New Roman" panose="02020603050405020304" pitchFamily="18" charset="0"/>
                <a:cs typeface="Times New Roman" panose="02020603050405020304" pitchFamily="18" charset="0"/>
              </a:rPr>
              <a:t/>
            </a:r>
            <a:br>
              <a:rPr lang="lt-LT" sz="2400" i="1" dirty="0">
                <a:latin typeface="Times New Roman" panose="02020603050405020304" pitchFamily="18" charset="0"/>
                <a:cs typeface="Times New Roman" panose="02020603050405020304" pitchFamily="18" charset="0"/>
              </a:rPr>
            </a:br>
            <a:endParaRPr lang="lt-LT"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9879154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numerio vietos rezervavimo ženklas 1"/>
          <p:cNvSpPr>
            <a:spLocks noGrp="1"/>
          </p:cNvSpPr>
          <p:nvPr>
            <p:ph type="sldNum" sz="quarter" idx="12"/>
          </p:nvPr>
        </p:nvSpPr>
        <p:spPr/>
        <p:txBody>
          <a:bodyPr/>
          <a:lstStyle/>
          <a:p>
            <a:pPr>
              <a:defRPr/>
            </a:pPr>
            <a:fld id="{84A13B00-ECB3-45D2-ABED-EA14C2C52492}" type="slidenum">
              <a:rPr lang="lt-LT" smtClean="0"/>
              <a:pPr>
                <a:defRPr/>
              </a:pPr>
              <a:t>9</a:t>
            </a:fld>
            <a:endParaRPr lang="lt-LT"/>
          </a:p>
        </p:txBody>
      </p:sp>
      <p:sp>
        <p:nvSpPr>
          <p:cNvPr id="7" name="Stačiakampis 6"/>
          <p:cNvSpPr/>
          <p:nvPr/>
        </p:nvSpPr>
        <p:spPr>
          <a:xfrm>
            <a:off x="323528" y="197346"/>
            <a:ext cx="8568952" cy="6186309"/>
          </a:xfrm>
          <a:prstGeom prst="rect">
            <a:avLst/>
          </a:prstGeom>
        </p:spPr>
        <p:txBody>
          <a:bodyPr wrap="square">
            <a:spAutoFit/>
          </a:bodyPr>
          <a:lstStyle/>
          <a:p>
            <a:endParaRPr lang="en-US" sz="2000" i="1" u="sng" dirty="0" smtClean="0">
              <a:solidFill>
                <a:srgbClr val="7030A0"/>
              </a:solidFill>
              <a:latin typeface="Times New Roman" panose="02020603050405020304" pitchFamily="18" charset="0"/>
              <a:cs typeface="Times New Roman" panose="02020603050405020304" pitchFamily="18" charset="0"/>
            </a:endParaRPr>
          </a:p>
          <a:p>
            <a:r>
              <a:rPr lang="lt-LT" sz="2800" b="1" i="1" u="sng" dirty="0" smtClean="0">
                <a:solidFill>
                  <a:srgbClr val="7030A0"/>
                </a:solidFill>
                <a:latin typeface="Times New Roman" panose="02020603050405020304" pitchFamily="18" charset="0"/>
                <a:cs typeface="Times New Roman" panose="02020603050405020304" pitchFamily="18" charset="0"/>
              </a:rPr>
              <a:t>Nepasiekti </a:t>
            </a:r>
            <a:r>
              <a:rPr lang="lt-LT" sz="2800" b="1" i="1" u="sng" dirty="0">
                <a:solidFill>
                  <a:srgbClr val="7030A0"/>
                </a:solidFill>
                <a:latin typeface="Times New Roman" panose="02020603050405020304" pitchFamily="18" charset="0"/>
                <a:cs typeface="Times New Roman" panose="02020603050405020304" pitchFamily="18" charset="0"/>
              </a:rPr>
              <a:t>susitarimai</a:t>
            </a:r>
            <a:r>
              <a:rPr lang="lt-LT" sz="2800" b="1" i="1" u="sng" dirty="0" smtClean="0">
                <a:solidFill>
                  <a:srgbClr val="7030A0"/>
                </a:solidFill>
                <a:latin typeface="Times New Roman" panose="02020603050405020304" pitchFamily="18" charset="0"/>
                <a:cs typeface="Times New Roman" panose="02020603050405020304" pitchFamily="18" charset="0"/>
              </a:rPr>
              <a:t>:</a:t>
            </a:r>
          </a:p>
          <a:p>
            <a:endParaRPr lang="lt-LT" sz="2000" i="1" dirty="0">
              <a:latin typeface="Times New Roman" panose="02020603050405020304" pitchFamily="18" charset="0"/>
              <a:cs typeface="Times New Roman" panose="02020603050405020304" pitchFamily="18" charset="0"/>
            </a:endParaRPr>
          </a:p>
          <a:p>
            <a:pPr lvl="0"/>
            <a:r>
              <a:rPr lang="lt-LT" sz="2400" i="1" dirty="0">
                <a:solidFill>
                  <a:schemeClr val="accent1">
                    <a:lumMod val="75000"/>
                  </a:schemeClr>
                </a:solidFill>
                <a:latin typeface="Times New Roman" panose="02020603050405020304" pitchFamily="18" charset="0"/>
                <a:cs typeface="Times New Roman" panose="02020603050405020304" pitchFamily="18" charset="0"/>
              </a:rPr>
              <a:t>Dėl galimybės sudaryti </a:t>
            </a:r>
            <a:r>
              <a:rPr lang="lt-LT" sz="2400" b="1" i="1" dirty="0">
                <a:solidFill>
                  <a:schemeClr val="accent1">
                    <a:lumMod val="75000"/>
                  </a:schemeClr>
                </a:solidFill>
                <a:latin typeface="Times New Roman" panose="02020603050405020304" pitchFamily="18" charset="0"/>
                <a:cs typeface="Times New Roman" panose="02020603050405020304" pitchFamily="18" charset="0"/>
              </a:rPr>
              <a:t>sezonines darbo sutartis dėl darbų, kurie dirbami su pertrūkiais dėl sezoninių svyravimų rinkoje, </a:t>
            </a:r>
            <a:r>
              <a:rPr lang="lt-LT" sz="2400" i="1" dirty="0">
                <a:solidFill>
                  <a:schemeClr val="accent1">
                    <a:lumMod val="75000"/>
                  </a:schemeClr>
                </a:solidFill>
                <a:latin typeface="Times New Roman" panose="02020603050405020304" pitchFamily="18" charset="0"/>
                <a:cs typeface="Times New Roman" panose="02020603050405020304" pitchFamily="18" charset="0"/>
              </a:rPr>
              <a:t>ne tik dėl gamtinių sąlygų</a:t>
            </a:r>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a:t>
            </a:r>
          </a:p>
          <a:p>
            <a:pPr lvl="0"/>
            <a:endParaRPr lang="lt-LT" sz="2400" i="1" dirty="0" smtClean="0">
              <a:solidFill>
                <a:schemeClr val="accent1">
                  <a:lumMod val="75000"/>
                </a:schemeClr>
              </a:solidFill>
              <a:latin typeface="Times New Roman" panose="02020603050405020304" pitchFamily="18" charset="0"/>
              <a:cs typeface="Times New Roman" panose="02020603050405020304" pitchFamily="18" charset="0"/>
            </a:endParaRPr>
          </a:p>
          <a:p>
            <a:pPr lvl="0"/>
            <a:endParaRPr lang="en-US" sz="2400" i="1" dirty="0" smtClean="0">
              <a:solidFill>
                <a:schemeClr val="accent1">
                  <a:lumMod val="75000"/>
                </a:schemeClr>
              </a:solidFill>
              <a:latin typeface="Times New Roman" panose="02020603050405020304" pitchFamily="18" charset="0"/>
              <a:cs typeface="Times New Roman" panose="02020603050405020304" pitchFamily="18" charset="0"/>
            </a:endParaRPr>
          </a:p>
          <a:p>
            <a:pPr lvl="0"/>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Dėl </a:t>
            </a:r>
            <a:r>
              <a:rPr lang="lt-LT" sz="2400" i="1" dirty="0">
                <a:solidFill>
                  <a:schemeClr val="accent1">
                    <a:lumMod val="75000"/>
                  </a:schemeClr>
                </a:solidFill>
                <a:latin typeface="Times New Roman" panose="02020603050405020304" pitchFamily="18" charset="0"/>
                <a:cs typeface="Times New Roman" panose="02020603050405020304" pitchFamily="18" charset="0"/>
              </a:rPr>
              <a:t>Darbo kodekso 268 straipsnio pakeitimo ir Lietuvos Respublikos darbuotojų saugos ir sveikatos įstatymo Nr. IX-1672 2 ir 26 straipsnio pakeitimo įstatymo projekto, kuriuo siekta naštos darbdaviams sumažinimo, </a:t>
            </a:r>
            <a:r>
              <a:rPr lang="lt-LT" sz="2400" b="1" i="1" dirty="0">
                <a:solidFill>
                  <a:schemeClr val="accent1">
                    <a:lumMod val="75000"/>
                  </a:schemeClr>
                </a:solidFill>
                <a:latin typeface="Times New Roman" panose="02020603050405020304" pitchFamily="18" charset="0"/>
                <a:cs typeface="Times New Roman" panose="02020603050405020304" pitchFamily="18" charset="0"/>
              </a:rPr>
              <a:t>atsisakant pakartotinio darbdavio (įmonės, įstaigos, organizacijos ar kitos organizacinės struktūros vadovo ar fizinio asmens) atestavimo darbuotojų saugos ir sveikatos klausimais </a:t>
            </a:r>
            <a:r>
              <a:rPr lang="lt-LT" sz="2400" i="1" dirty="0">
                <a:solidFill>
                  <a:schemeClr val="accent1">
                    <a:lumMod val="75000"/>
                  </a:schemeClr>
                </a:solidFill>
                <a:latin typeface="Times New Roman" panose="02020603050405020304" pitchFamily="18" charset="0"/>
                <a:cs typeface="Times New Roman" panose="02020603050405020304" pitchFamily="18" charset="0"/>
              </a:rPr>
              <a:t>ir paliekant tik pirminį atestavimą</a:t>
            </a:r>
            <a:r>
              <a:rPr lang="lt-LT" sz="2400" i="1" dirty="0" smtClean="0">
                <a:solidFill>
                  <a:schemeClr val="accent1">
                    <a:lumMod val="75000"/>
                  </a:schemeClr>
                </a:solidFill>
                <a:latin typeface="Times New Roman" panose="02020603050405020304" pitchFamily="18" charset="0"/>
                <a:cs typeface="Times New Roman" panose="02020603050405020304" pitchFamily="18" charset="0"/>
              </a:rPr>
              <a:t>;</a:t>
            </a:r>
          </a:p>
          <a:p>
            <a:pPr lvl="0"/>
            <a:endParaRPr lang="lt-LT" sz="2000" i="1" dirty="0" smtClean="0">
              <a:latin typeface="Times New Roman" panose="02020603050405020304" pitchFamily="18" charset="0"/>
              <a:cs typeface="Times New Roman" panose="02020603050405020304" pitchFamily="18" charset="0"/>
            </a:endParaRPr>
          </a:p>
          <a:p>
            <a:pPr lvl="0"/>
            <a:endParaRPr lang="lt-LT" sz="20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9912384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2428</TotalTime>
  <Words>750</Words>
  <Application>Microsoft Office PowerPoint</Application>
  <PresentationFormat>On-screen Show (4:3)</PresentationFormat>
  <Paragraphs>228</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Lietuvos Respublikos trišalės tarybos veikla    </vt:lpstr>
      <vt:lpstr>Slide 2</vt:lpstr>
      <vt:lpstr>   Pasiekti susitarimai:  Pritarta Darbo kodekso 71, 74, 75, 76, 78, 80, 81 straipsnių pakeitimo ir Kodekso papildymo 101 straipsniu įstatymo projektui Nr. XIIP-1144, kuriuo:   Patikslintos Darbo kodekso nuostatos, reglamentuojančios streiko sustabdymą;  Nustatytos kolektyvinių sutarčių aiškinimo pagal Darbo kodekso principus taisyklės;  Aiškiau reglamentuoti streiko teisėtumo klausimai, galiojant kolektyvinei sutarčiai;    </vt:lpstr>
      <vt:lpstr>Slide 4</vt:lpstr>
      <vt:lpstr>Kiti pasiekti susitarimai:  Socialinėje partnerystėje nacionaliniu, šakos (gamybos, paslaugų, profesiniu), teritoriniu (savivaldybės, apskrities) lygiu darbdaviams ‒ iš valstybės, savivaldybių ir Valstybinio socialinio draudimo fondo biudžetų bei kitų valstybės įsteigtų fondų lėšų išlaikomoms įmonėms, įstaigoms, organizacijoms ‒ atstovauja Vyriausybė ar jos įgaliota institucija;  Atleidžiant darbuotoją iš darbo (išskyrus atvejus, kai atleidžiama dėl jo paties kaltės), nepanaudotos kasmetinės atostogos jo pageidavimu suteikiamos nukeliant atleidimo datą, bet ne daugiau kaip už trejų darbo metų nepanaudotas kasmetines atostogas, jeigu darbuotojas faktiškai galėjo jomis pasinaudoti ir kolektyvinėje sutartyje nenustatyta kitaip;  </vt:lpstr>
      <vt:lpstr>Slide 6</vt:lpstr>
      <vt:lpstr>  Pritarta Darbo kodekso 98 straipsnio pakeitimui ir Lietuvos Respublikos nedarbo socialinio draudimo įstatymo Nr. IX-1904 20 straipsnio pakeitimo ir įstatymo papildymo 111 straipsniu įstatymo projektui, kuriuo buvo nustatyta:   pareiga darbdaviui sumokėti nelegaliai dirbusiam asmeniui atlyginimą už darbą bei teisės aktų nustatytus mokesčius,   o bedarbiui pareiga grąžinti tas nedarbo socialinio draudimo išmokas už laikotarpį, kai dirbo nelegaliai ir gavo atlyginimą.    </vt:lpstr>
      <vt:lpstr>Slide 8</vt:lpstr>
      <vt:lpstr>Slide 9</vt:lpstr>
      <vt:lpstr>Slide 10</vt:lpstr>
      <vt:lpstr>  Pateikta informacija:  Parengtas Užimtumo didinimo 2014–2020 m. programos Tarpinstitucinio veiklos planas;    Jaunimo garantijų iniciatyva Lietuvoje;  Pristatyti tarpiniai projekto „Darbo santykių ir valstybinio socialinio draudimo teisinis-administracinis modelis“ rezultatai;  pristatyti Žemės ūkio ir miškininkystės paslaugų teikimo pagal paslaugų kvitą įstatymo įgyvendinimo stebėsenos rezultatai:   </vt:lpstr>
      <vt:lpstr>Slide 12</vt:lpstr>
      <vt:lpstr>  Pristatyta informacija dėl darbo ginčų komisijų veiklos efektyvumo:   2013 ir 2014 metais išnagrinėta per 9 tūkst. bylų;   supaprastinta procesinė pažeistų teisių gynybos tvarka įgalina vengti proceso vilkinimo;   šalių interesas ginamas teisės taikymo ribose kolegialaus, skirtingus interesus atstovaujančio organo pagalba;   darbo ginčo nagrinėjimo procese aktyviai dalyvauja socialiniai partneriai ir darbo teisių gynyboje realizuojamas trišalės partnerystės principas.   </vt:lpstr>
      <vt:lpstr>Slide 14</vt:lpstr>
      <vt:lpstr>Slide 15</vt:lpstr>
      <vt:lpstr>  Komisijos ir komitetai  6 Lietuvos Respublikos darbuotojų saugos ir sveikatos komisijos posėdžiai – apsvarstytas 21 klausimas;  9 Trišalės tarybos komisijų ir komitetų (Darbo santykių ir Trišalių konsultacijų tarptautinėms darbo normoms įgyvendinti komisijų bei Kultūros komiteto) posėdžiai – apsvarstyta 16 klausimų;  3 darbo grupės dėl MMA posėdžiai, kuriuose suformuluoti pasiūlymai dėl MMA didinimo, taip pat pasiūlyta ateityje nustatyti kriterijus, pagal kuriuos Trišalėje taryboje reguliariai būtų svarstoma dėl MMA nustatymo bei svarstyti dėl regioninio ir šakinio kriterijų įtraukimo svarstant MMA nustatymo klausimą;  </vt:lpstr>
      <vt:lpstr>Slide 17</vt:lpstr>
      <vt:lpstr>Slide 18</vt:lpstr>
      <vt:lpstr>Slide 19</vt:lpstr>
      <vt:lpstr>Slide 20</vt:lpstr>
      <vt:lpstr>Slide 21</vt:lpstr>
      <vt:lpstr>Slide 22</vt:lpstr>
      <vt:lpstr>Ačiū už dėmesį!</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Lietuvos Respublikos trišalės tarybos sekretoriatas</dc:title>
  <dc:creator>vartotojas1</dc:creator>
  <cp:lastModifiedBy>ASUS</cp:lastModifiedBy>
  <cp:revision>178</cp:revision>
  <cp:lastPrinted>2014-02-05T14:17:34Z</cp:lastPrinted>
  <dcterms:created xsi:type="dcterms:W3CDTF">2014-01-28T06:49:44Z</dcterms:created>
  <dcterms:modified xsi:type="dcterms:W3CDTF">2015-01-26T12:02:54Z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1418281090</vt:i4>
  </property>
  <property fmtid="{D5CDD505-2E9C-101B-9397-08002B2CF9AE}" pid="3" name="_NewReviewCycle">
    <vt:lpwstr/>
  </property>
  <property fmtid="{D5CDD505-2E9C-101B-9397-08002B2CF9AE}" pid="4" name="_EmailSubject">
    <vt:lpwstr>skaidrės prie rašto "Dėl Lietuvos Respublikos trišalės tarybos posėdžio"</vt:lpwstr>
  </property>
  <property fmtid="{D5CDD505-2E9C-101B-9397-08002B2CF9AE}" pid="5" name="_AuthorEmail">
    <vt:lpwstr>Liudvika.Zirkauskaite@socmin.lt</vt:lpwstr>
  </property>
  <property fmtid="{D5CDD505-2E9C-101B-9397-08002B2CF9AE}" pid="6" name="_AuthorEmailDisplayName">
    <vt:lpwstr>Liudvika Žirkauskaitė</vt:lpwstr>
  </property>
  <property fmtid="{D5CDD505-2E9C-101B-9397-08002B2CF9AE}" pid="7" name="_PreviousAdHocReviewCycleID">
    <vt:i4>-1790447555</vt:i4>
  </property>
</Properties>
</file>