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handoutMasterIdLst>
    <p:handoutMasterId r:id="rId14"/>
  </p:handoutMasterIdLst>
  <p:sldIdLst>
    <p:sldId id="354" r:id="rId2"/>
    <p:sldId id="733" r:id="rId3"/>
    <p:sldId id="734" r:id="rId4"/>
    <p:sldId id="735" r:id="rId5"/>
    <p:sldId id="728" r:id="rId6"/>
    <p:sldId id="729" r:id="rId7"/>
    <p:sldId id="730" r:id="rId8"/>
    <p:sldId id="731" r:id="rId9"/>
    <p:sldId id="732" r:id="rId10"/>
    <p:sldId id="737" r:id="rId11"/>
    <p:sldId id="736" r:id="rId12"/>
  </p:sldIdLst>
  <p:sldSz cx="9144000" cy="6858000" type="screen4x3"/>
  <p:notesSz cx="6797675" cy="9926638"/>
  <p:defaultTextStyle>
    <a:defPPr>
      <a:defRPr lang="lt-L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3F24"/>
    <a:srgbClr val="96CEBF"/>
    <a:srgbClr val="15B569"/>
    <a:srgbClr val="EDF7F2"/>
    <a:srgbClr val="DFF1E7"/>
    <a:srgbClr val="C7E7D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6" autoAdjust="0"/>
    <p:restoredTop sz="84824" autoAdjust="0"/>
  </p:normalViewPr>
  <p:slideViewPr>
    <p:cSldViewPr>
      <p:cViewPr>
        <p:scale>
          <a:sx n="110" d="100"/>
          <a:sy n="110" d="100"/>
        </p:scale>
        <p:origin x="-2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lang val="lt-LT"/>
  <c:chart>
    <c:autoTitleDeleted val="1"/>
    <c:view3D>
      <c:rAngAx val="1"/>
    </c:view3D>
    <c:plotArea>
      <c:layout/>
      <c:bar3DChart>
        <c:barDir val="col"/>
        <c:grouping val="clustered"/>
        <c:ser>
          <c:idx val="0"/>
          <c:order val="0"/>
          <c:tx>
            <c:strRef>
              <c:f>Lapas1!$B$1</c:f>
              <c:strCache>
                <c:ptCount val="1"/>
                <c:pt idx="0">
                  <c:v>proc.</c:v>
                </c:pt>
              </c:strCache>
            </c:strRef>
          </c:tx>
          <c:spPr>
            <a:gradFill flip="none" rotWithShape="1">
              <a:gsLst>
                <a:gs pos="0">
                  <a:schemeClr val="accent1">
                    <a:lumMod val="75000"/>
                  </a:schemeClr>
                </a:gs>
                <a:gs pos="50000">
                  <a:schemeClr val="accent1">
                    <a:tint val="44500"/>
                    <a:satMod val="160000"/>
                  </a:schemeClr>
                </a:gs>
                <a:gs pos="100000">
                  <a:schemeClr val="accent1">
                    <a:tint val="23500"/>
                    <a:satMod val="160000"/>
                  </a:schemeClr>
                </a:gs>
              </a:gsLst>
              <a:path path="shape">
                <a:fillToRect l="50000" t="50000" r="50000" b="50000"/>
              </a:path>
              <a:tileRect/>
            </a:gradFill>
            <a:ln>
              <a:solidFill>
                <a:schemeClr val="accent1">
                  <a:lumMod val="60000"/>
                  <a:lumOff val="40000"/>
                </a:schemeClr>
              </a:solidFill>
            </a:ln>
            <a:scene3d>
              <a:camera prst="orthographicFront"/>
              <a:lightRig rig="threePt" dir="t"/>
            </a:scene3d>
            <a:sp3d prstMaterial="matte"/>
          </c:spPr>
          <c:dLbls>
            <c:dLbl>
              <c:idx val="0"/>
              <c:layout/>
              <c:tx>
                <c:rich>
                  <a:bodyPr/>
                  <a:lstStyle/>
                  <a:p>
                    <a:r>
                      <a:rPr lang="lt-LT" dirty="0" smtClean="0"/>
                      <a:t>5</a:t>
                    </a:r>
                    <a:r>
                      <a:rPr lang="en-US" dirty="0" smtClean="0"/>
                      <a:t>2</a:t>
                    </a:r>
                    <a:r>
                      <a:rPr lang="lt-LT" dirty="0" smtClean="0"/>
                      <a:t> proc.</a:t>
                    </a:r>
                    <a:endParaRPr lang="en-US" dirty="0"/>
                  </a:p>
                </c:rich>
              </c:tx>
              <c:showVal val="1"/>
            </c:dLbl>
            <c:dLbl>
              <c:idx val="1"/>
              <c:layout/>
              <c:tx>
                <c:rich>
                  <a:bodyPr/>
                  <a:lstStyle/>
                  <a:p>
                    <a:r>
                      <a:rPr lang="lt-LT" dirty="0" smtClean="0"/>
                      <a:t>80 proc.</a:t>
                    </a:r>
                    <a:endParaRPr lang="en-US" dirty="0"/>
                  </a:p>
                </c:rich>
              </c:tx>
              <c:showVal val="1"/>
            </c:dLbl>
            <c:dLbl>
              <c:idx val="2"/>
              <c:layout/>
              <c:tx>
                <c:rich>
                  <a:bodyPr/>
                  <a:lstStyle/>
                  <a:p>
                    <a:r>
                      <a:rPr lang="en-US" dirty="0" smtClean="0"/>
                      <a:t>9</a:t>
                    </a:r>
                    <a:r>
                      <a:rPr lang="lt-LT" dirty="0" smtClean="0"/>
                      <a:t>0proc.</a:t>
                    </a:r>
                    <a:endParaRPr lang="en-US" dirty="0"/>
                  </a:p>
                </c:rich>
              </c:tx>
              <c:showVal val="1"/>
            </c:dLbl>
            <c:showVal val="1"/>
          </c:dLbls>
          <c:cat>
            <c:strRef>
              <c:f>Lapas1!$A$2:$A$4</c:f>
              <c:strCache>
                <c:ptCount val="3"/>
                <c:pt idx="0">
                  <c:v>įsidarbino iš karto </c:v>
                </c:pt>
                <c:pt idx="1">
                  <c:v>įsidarbino per 3 mėn.</c:v>
                </c:pt>
                <c:pt idx="2">
                  <c:v>įsidarbino per 6 mėn.</c:v>
                </c:pt>
              </c:strCache>
            </c:strRef>
          </c:cat>
          <c:val>
            <c:numRef>
              <c:f>Lapas1!$B$2:$B$4</c:f>
              <c:numCache>
                <c:formatCode>General</c:formatCode>
                <c:ptCount val="3"/>
                <c:pt idx="0">
                  <c:v>52</c:v>
                </c:pt>
                <c:pt idx="1">
                  <c:v>80</c:v>
                </c:pt>
                <c:pt idx="2">
                  <c:v>90</c:v>
                </c:pt>
              </c:numCache>
            </c:numRef>
          </c:val>
        </c:ser>
        <c:dLbls/>
        <c:shape val="box"/>
        <c:axId val="97705984"/>
        <c:axId val="97707520"/>
        <c:axId val="0"/>
      </c:bar3DChart>
      <c:catAx>
        <c:axId val="97705984"/>
        <c:scaling>
          <c:orientation val="minMax"/>
        </c:scaling>
        <c:axPos val="b"/>
        <c:tickLblPos val="nextTo"/>
        <c:txPr>
          <a:bodyPr/>
          <a:lstStyle/>
          <a:p>
            <a:pPr>
              <a:defRPr sz="1600"/>
            </a:pPr>
            <a:endParaRPr lang="lt-LT"/>
          </a:p>
        </c:txPr>
        <c:crossAx val="97707520"/>
        <c:crosses val="autoZero"/>
        <c:auto val="1"/>
        <c:lblAlgn val="ctr"/>
        <c:lblOffset val="100"/>
      </c:catAx>
      <c:valAx>
        <c:axId val="97707520"/>
        <c:scaling>
          <c:orientation val="minMax"/>
        </c:scaling>
        <c:delete val="1"/>
        <c:axPos val="l"/>
        <c:numFmt formatCode="General" sourceLinked="1"/>
        <c:tickLblPos val="nextTo"/>
        <c:crossAx val="97705984"/>
        <c:crosses val="autoZero"/>
        <c:crossBetween val="between"/>
      </c:valAx>
    </c:plotArea>
    <c:plotVisOnly val="1"/>
    <c:dispBlanksAs val="gap"/>
  </c:chart>
  <c:txPr>
    <a:bodyPr/>
    <a:lstStyle/>
    <a:p>
      <a:pPr>
        <a:defRPr sz="1800"/>
      </a:pPr>
      <a:endParaRPr lang="lt-L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lt-LT"/>
  <c:chart>
    <c:autoTitleDeleted val="1"/>
    <c:view3D>
      <c:rAngAx val="1"/>
    </c:view3D>
    <c:plotArea>
      <c:layout/>
      <c:bar3DChart>
        <c:barDir val="col"/>
        <c:grouping val="clustered"/>
        <c:ser>
          <c:idx val="0"/>
          <c:order val="0"/>
          <c:tx>
            <c:strRef>
              <c:f>Lapas1!$B$1</c:f>
              <c:strCache>
                <c:ptCount val="1"/>
                <c:pt idx="0">
                  <c:v>proc.</c:v>
                </c:pt>
              </c:strCache>
            </c:strRef>
          </c:tx>
          <c:spPr>
            <a:gradFill flip="none" rotWithShape="1">
              <a:gsLst>
                <a:gs pos="0">
                  <a:schemeClr val="accent1">
                    <a:lumMod val="75000"/>
                  </a:schemeClr>
                </a:gs>
                <a:gs pos="50000">
                  <a:schemeClr val="accent1">
                    <a:tint val="44500"/>
                    <a:satMod val="160000"/>
                  </a:schemeClr>
                </a:gs>
                <a:gs pos="100000">
                  <a:schemeClr val="accent1">
                    <a:tint val="23500"/>
                    <a:satMod val="160000"/>
                  </a:schemeClr>
                </a:gs>
              </a:gsLst>
              <a:path path="rect">
                <a:fillToRect l="100000" t="100000"/>
              </a:path>
              <a:tileRect r="-100000" b="-100000"/>
            </a:gradFill>
            <a:ln>
              <a:solidFill>
                <a:schemeClr val="accent1">
                  <a:lumMod val="60000"/>
                  <a:lumOff val="40000"/>
                </a:schemeClr>
              </a:solidFill>
            </a:ln>
            <a:scene3d>
              <a:camera prst="orthographicFront"/>
              <a:lightRig rig="threePt" dir="t"/>
            </a:scene3d>
            <a:sp3d prstMaterial="matte"/>
          </c:spPr>
          <c:dLbls>
            <c:dLbl>
              <c:idx val="0"/>
              <c:layout>
                <c:manualLayout>
                  <c:x val="-3.5630160060778886E-3"/>
                  <c:y val="-5.5777630028432758E-2"/>
                </c:manualLayout>
              </c:layout>
              <c:tx>
                <c:rich>
                  <a:bodyPr/>
                  <a:lstStyle/>
                  <a:p>
                    <a:r>
                      <a:rPr lang="lt-LT" dirty="0" smtClean="0"/>
                      <a:t>86 proc.</a:t>
                    </a:r>
                    <a:endParaRPr lang="en-US" dirty="0"/>
                  </a:p>
                </c:rich>
              </c:tx>
              <c:showVal val="1"/>
            </c:dLbl>
            <c:dLbl>
              <c:idx val="1"/>
              <c:layout>
                <c:manualLayout>
                  <c:x val="6.5321205515287813E-17"/>
                  <c:y val="-5.5777630028432758E-2"/>
                </c:manualLayout>
              </c:layout>
              <c:tx>
                <c:rich>
                  <a:bodyPr/>
                  <a:lstStyle/>
                  <a:p>
                    <a:r>
                      <a:rPr lang="lt-LT" dirty="0" smtClean="0"/>
                      <a:t>55 proc.</a:t>
                    </a:r>
                    <a:endParaRPr lang="en-US" dirty="0"/>
                  </a:p>
                </c:rich>
              </c:tx>
              <c:showVal val="1"/>
            </c:dLbl>
            <c:dLbl>
              <c:idx val="2"/>
              <c:tx>
                <c:rich>
                  <a:bodyPr/>
                  <a:lstStyle/>
                  <a:p>
                    <a:r>
                      <a:rPr lang="en-US" smtClean="0"/>
                      <a:t>91</a:t>
                    </a:r>
                    <a:r>
                      <a:rPr lang="lt-LT" smtClean="0"/>
                      <a:t>proc.</a:t>
                    </a:r>
                    <a:endParaRPr lang="en-US"/>
                  </a:p>
                </c:rich>
              </c:tx>
              <c:showVal val="1"/>
            </c:dLbl>
            <c:showVal val="1"/>
          </c:dLbls>
          <c:cat>
            <c:strRef>
              <c:f>Lapas1!$A$2:$A$3</c:f>
              <c:strCache>
                <c:ptCount val="2"/>
                <c:pt idx="0">
                  <c:v>įsidarbino per 6 mėn. baigus dalyvauti priemonėje</c:v>
                </c:pt>
                <c:pt idx="1">
                  <c:v>darbo veiklą tęsia po 6 mėn.</c:v>
                </c:pt>
              </c:strCache>
            </c:strRef>
          </c:cat>
          <c:val>
            <c:numRef>
              <c:f>Lapas1!$B$2:$B$3</c:f>
              <c:numCache>
                <c:formatCode>General</c:formatCode>
                <c:ptCount val="2"/>
                <c:pt idx="0">
                  <c:v>86</c:v>
                </c:pt>
                <c:pt idx="1">
                  <c:v>55</c:v>
                </c:pt>
              </c:numCache>
            </c:numRef>
          </c:val>
        </c:ser>
        <c:dLbls/>
        <c:shape val="box"/>
        <c:axId val="102384384"/>
        <c:axId val="102385920"/>
        <c:axId val="0"/>
      </c:bar3DChart>
      <c:catAx>
        <c:axId val="102384384"/>
        <c:scaling>
          <c:orientation val="minMax"/>
        </c:scaling>
        <c:axPos val="b"/>
        <c:tickLblPos val="nextTo"/>
        <c:txPr>
          <a:bodyPr/>
          <a:lstStyle/>
          <a:p>
            <a:pPr>
              <a:defRPr sz="1600"/>
            </a:pPr>
            <a:endParaRPr lang="lt-LT"/>
          </a:p>
        </c:txPr>
        <c:crossAx val="102385920"/>
        <c:crosses val="autoZero"/>
        <c:auto val="1"/>
        <c:lblAlgn val="ctr"/>
        <c:lblOffset val="100"/>
      </c:catAx>
      <c:valAx>
        <c:axId val="102385920"/>
        <c:scaling>
          <c:orientation val="minMax"/>
        </c:scaling>
        <c:delete val="1"/>
        <c:axPos val="l"/>
        <c:numFmt formatCode="General" sourceLinked="1"/>
        <c:tickLblPos val="nextTo"/>
        <c:crossAx val="102384384"/>
        <c:crosses val="autoZero"/>
        <c:crossBetween val="between"/>
      </c:valAx>
    </c:plotArea>
    <c:plotVisOnly val="1"/>
    <c:dispBlanksAs val="gap"/>
  </c:chart>
  <c:txPr>
    <a:bodyPr/>
    <a:lstStyle/>
    <a:p>
      <a:pPr>
        <a:defRPr sz="1800"/>
      </a:pPr>
      <a:endParaRPr lang="lt-LT"/>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lt-LT"/>
  <c:chart>
    <c:autoTitleDeleted val="1"/>
    <c:view3D>
      <c:rAngAx val="1"/>
    </c:view3D>
    <c:plotArea>
      <c:layout/>
      <c:bar3DChart>
        <c:barDir val="col"/>
        <c:grouping val="clustered"/>
        <c:ser>
          <c:idx val="0"/>
          <c:order val="0"/>
          <c:tx>
            <c:strRef>
              <c:f>Lapas1!$B$1</c:f>
              <c:strCache>
                <c:ptCount val="1"/>
                <c:pt idx="0">
                  <c:v>proc.</c:v>
                </c:pt>
              </c:strCache>
            </c:strRef>
          </c:tx>
          <c:spPr>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2700000" scaled="1"/>
              <a:tileRect/>
            </a:gradFill>
            <a:ln>
              <a:solidFill>
                <a:schemeClr val="accent1">
                  <a:lumMod val="60000"/>
                  <a:lumOff val="40000"/>
                </a:schemeClr>
              </a:solidFill>
            </a:ln>
            <a:scene3d>
              <a:camera prst="orthographicFront"/>
              <a:lightRig rig="threePt" dir="t"/>
            </a:scene3d>
            <a:sp3d prstMaterial="matte"/>
          </c:spPr>
          <c:dLbls>
            <c:dLbl>
              <c:idx val="0"/>
              <c:layout>
                <c:manualLayout>
                  <c:x val="1.7815080030389441E-2"/>
                  <c:y val="-5.5777630028432765E-2"/>
                </c:manualLayout>
              </c:layout>
              <c:tx>
                <c:rich>
                  <a:bodyPr/>
                  <a:lstStyle/>
                  <a:p>
                    <a:r>
                      <a:rPr lang="lt-LT" dirty="0" smtClean="0"/>
                      <a:t>90 proc.</a:t>
                    </a:r>
                    <a:endParaRPr lang="en-US" dirty="0"/>
                  </a:p>
                </c:rich>
              </c:tx>
              <c:showVal val="1"/>
            </c:dLbl>
            <c:dLbl>
              <c:idx val="1"/>
              <c:layout>
                <c:manualLayout>
                  <c:x val="-5.3445240091168312E-3"/>
                  <c:y val="-3.8615282327376502E-2"/>
                </c:manualLayout>
              </c:layout>
              <c:tx>
                <c:rich>
                  <a:bodyPr/>
                  <a:lstStyle/>
                  <a:p>
                    <a:r>
                      <a:rPr lang="lt-LT" dirty="0" smtClean="0"/>
                      <a:t>76 proc.</a:t>
                    </a:r>
                    <a:endParaRPr lang="en-US" dirty="0"/>
                  </a:p>
                </c:rich>
              </c:tx>
              <c:showVal val="1"/>
            </c:dLbl>
            <c:dLbl>
              <c:idx val="2"/>
              <c:layout>
                <c:manualLayout>
                  <c:x val="1.7815080030389441E-3"/>
                  <c:y val="-5.5777630028432758E-2"/>
                </c:manualLayout>
              </c:layout>
              <c:tx>
                <c:rich>
                  <a:bodyPr/>
                  <a:lstStyle/>
                  <a:p>
                    <a:r>
                      <a:rPr lang="lt-LT" dirty="0" smtClean="0"/>
                      <a:t>14 proc.</a:t>
                    </a:r>
                    <a:endParaRPr lang="en-US" dirty="0"/>
                  </a:p>
                </c:rich>
              </c:tx>
              <c:showVal val="1"/>
            </c:dLbl>
            <c:showVal val="1"/>
          </c:dLbls>
          <c:cat>
            <c:strRef>
              <c:f>Lapas1!$A$2:$A$4</c:f>
              <c:strCache>
                <c:ptCount val="3"/>
                <c:pt idx="0">
                  <c:v>įsidarbino per 6 mėn. baigus dalyvauti priemonėje</c:v>
                </c:pt>
                <c:pt idx="1">
                  <c:v>per 6 mėn. liko dirbti pas tą patį darbdavį</c:v>
                </c:pt>
                <c:pt idx="2">
                  <c:v>per 6 mėn. įsidarbino kitur</c:v>
                </c:pt>
              </c:strCache>
            </c:strRef>
          </c:cat>
          <c:val>
            <c:numRef>
              <c:f>Lapas1!$B$2:$B$4</c:f>
              <c:numCache>
                <c:formatCode>General</c:formatCode>
                <c:ptCount val="3"/>
                <c:pt idx="0">
                  <c:v>90</c:v>
                </c:pt>
                <c:pt idx="1">
                  <c:v>76</c:v>
                </c:pt>
                <c:pt idx="2">
                  <c:v>14</c:v>
                </c:pt>
              </c:numCache>
            </c:numRef>
          </c:val>
        </c:ser>
        <c:dLbls/>
        <c:shape val="box"/>
        <c:axId val="102464896"/>
        <c:axId val="102495360"/>
        <c:axId val="0"/>
      </c:bar3DChart>
      <c:catAx>
        <c:axId val="102464896"/>
        <c:scaling>
          <c:orientation val="minMax"/>
        </c:scaling>
        <c:axPos val="b"/>
        <c:tickLblPos val="nextTo"/>
        <c:txPr>
          <a:bodyPr/>
          <a:lstStyle/>
          <a:p>
            <a:pPr>
              <a:defRPr sz="1600"/>
            </a:pPr>
            <a:endParaRPr lang="lt-LT"/>
          </a:p>
        </c:txPr>
        <c:crossAx val="102495360"/>
        <c:crosses val="autoZero"/>
        <c:auto val="1"/>
        <c:lblAlgn val="ctr"/>
        <c:lblOffset val="100"/>
      </c:catAx>
      <c:valAx>
        <c:axId val="102495360"/>
        <c:scaling>
          <c:orientation val="minMax"/>
        </c:scaling>
        <c:delete val="1"/>
        <c:axPos val="l"/>
        <c:numFmt formatCode="General" sourceLinked="1"/>
        <c:tickLblPos val="nextTo"/>
        <c:crossAx val="102464896"/>
        <c:crosses val="autoZero"/>
        <c:crossBetween val="between"/>
      </c:valAx>
    </c:plotArea>
    <c:plotVisOnly val="1"/>
    <c:dispBlanksAs val="gap"/>
  </c:chart>
  <c:txPr>
    <a:bodyPr/>
    <a:lstStyle/>
    <a:p>
      <a:pPr>
        <a:defRPr sz="1800"/>
      </a:pPr>
      <a:endParaRPr lang="lt-L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lt-LT"/>
  <c:chart>
    <c:autoTitleDeleted val="1"/>
    <c:view3D>
      <c:rAngAx val="1"/>
    </c:view3D>
    <c:plotArea>
      <c:layout/>
      <c:bar3DChart>
        <c:barDir val="col"/>
        <c:grouping val="clustered"/>
        <c:ser>
          <c:idx val="0"/>
          <c:order val="0"/>
          <c:tx>
            <c:strRef>
              <c:f>Lapas1!$B$1</c:f>
              <c:strCache>
                <c:ptCount val="1"/>
                <c:pt idx="0">
                  <c:v>proc.</c:v>
                </c:pt>
              </c:strCache>
            </c:strRef>
          </c:tx>
          <c:spPr>
            <a:gradFill flip="none" rotWithShape="1">
              <a:gsLst>
                <a:gs pos="0">
                  <a:schemeClr val="accent1">
                    <a:lumMod val="7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accent1">
                  <a:lumMod val="60000"/>
                  <a:lumOff val="40000"/>
                </a:schemeClr>
              </a:solidFill>
            </a:ln>
            <a:scene3d>
              <a:camera prst="orthographicFront"/>
              <a:lightRig rig="threePt" dir="t"/>
            </a:scene3d>
            <a:sp3d prstMaterial="matte"/>
          </c:spPr>
          <c:dLbls>
            <c:dLbl>
              <c:idx val="0"/>
              <c:layout>
                <c:manualLayout>
                  <c:x val="1.7815080030389441E-3"/>
                  <c:y val="-3.0034108476848405E-2"/>
                </c:manualLayout>
              </c:layout>
              <c:tx>
                <c:rich>
                  <a:bodyPr/>
                  <a:lstStyle/>
                  <a:p>
                    <a:r>
                      <a:rPr lang="lt-LT" dirty="0" smtClean="0"/>
                      <a:t>89 proc.</a:t>
                    </a:r>
                    <a:endParaRPr lang="en-US" dirty="0"/>
                  </a:p>
                </c:rich>
              </c:tx>
              <c:showVal val="1"/>
            </c:dLbl>
            <c:dLbl>
              <c:idx val="1"/>
              <c:layout>
                <c:manualLayout>
                  <c:x val="3.5630160060778886E-3"/>
                  <c:y val="-3.4324695402112457E-2"/>
                </c:manualLayout>
              </c:layout>
              <c:tx>
                <c:rich>
                  <a:bodyPr/>
                  <a:lstStyle/>
                  <a:p>
                    <a:r>
                      <a:rPr lang="lt-LT" dirty="0" smtClean="0"/>
                      <a:t>73 proc.</a:t>
                    </a:r>
                    <a:endParaRPr lang="en-US" dirty="0"/>
                  </a:p>
                </c:rich>
              </c:tx>
              <c:showVal val="1"/>
            </c:dLbl>
            <c:dLbl>
              <c:idx val="2"/>
              <c:layout>
                <c:manualLayout>
                  <c:x val="5.3445240091168312E-3"/>
                  <c:y val="-5.5777630028432758E-2"/>
                </c:manualLayout>
              </c:layout>
              <c:tx>
                <c:rich>
                  <a:bodyPr/>
                  <a:lstStyle/>
                  <a:p>
                    <a:r>
                      <a:rPr lang="lt-LT" dirty="0" smtClean="0"/>
                      <a:t>15 proc.</a:t>
                    </a:r>
                    <a:endParaRPr lang="en-US" dirty="0"/>
                  </a:p>
                </c:rich>
              </c:tx>
              <c:showVal val="1"/>
            </c:dLbl>
            <c:showVal val="1"/>
          </c:dLbls>
          <c:cat>
            <c:strRef>
              <c:f>Lapas1!$A$2:$A$4</c:f>
              <c:strCache>
                <c:ptCount val="3"/>
                <c:pt idx="0">
                  <c:v>įsidarbino per 6 mėn. baigus dalyvauti priemonėje</c:v>
                </c:pt>
                <c:pt idx="1">
                  <c:v>per 6 mėn. liko dirbti pas tą patį darbdavį</c:v>
                </c:pt>
                <c:pt idx="2">
                  <c:v>per 6 mėn. įsidarbino kitur</c:v>
                </c:pt>
              </c:strCache>
            </c:strRef>
          </c:cat>
          <c:val>
            <c:numRef>
              <c:f>Lapas1!$B$2:$B$4</c:f>
              <c:numCache>
                <c:formatCode>General</c:formatCode>
                <c:ptCount val="3"/>
                <c:pt idx="0">
                  <c:v>89</c:v>
                </c:pt>
                <c:pt idx="1">
                  <c:v>73</c:v>
                </c:pt>
                <c:pt idx="2">
                  <c:v>15</c:v>
                </c:pt>
              </c:numCache>
            </c:numRef>
          </c:val>
        </c:ser>
        <c:dLbls/>
        <c:shape val="box"/>
        <c:axId val="97580544"/>
        <c:axId val="97582080"/>
        <c:axId val="0"/>
      </c:bar3DChart>
      <c:catAx>
        <c:axId val="97580544"/>
        <c:scaling>
          <c:orientation val="minMax"/>
        </c:scaling>
        <c:axPos val="b"/>
        <c:tickLblPos val="nextTo"/>
        <c:txPr>
          <a:bodyPr/>
          <a:lstStyle/>
          <a:p>
            <a:pPr>
              <a:defRPr sz="1600"/>
            </a:pPr>
            <a:endParaRPr lang="lt-LT"/>
          </a:p>
        </c:txPr>
        <c:crossAx val="97582080"/>
        <c:crosses val="autoZero"/>
        <c:auto val="1"/>
        <c:lblAlgn val="ctr"/>
        <c:lblOffset val="100"/>
      </c:catAx>
      <c:valAx>
        <c:axId val="97582080"/>
        <c:scaling>
          <c:orientation val="minMax"/>
        </c:scaling>
        <c:delete val="1"/>
        <c:axPos val="l"/>
        <c:numFmt formatCode="General" sourceLinked="1"/>
        <c:tickLblPos val="nextTo"/>
        <c:crossAx val="97580544"/>
        <c:crosses val="autoZero"/>
        <c:crossBetween val="between"/>
      </c:valAx>
    </c:plotArea>
    <c:plotVisOnly val="1"/>
    <c:dispBlanksAs val="gap"/>
  </c:chart>
  <c:txPr>
    <a:bodyPr/>
    <a:lstStyle/>
    <a:p>
      <a:pPr>
        <a:defRPr sz="1800"/>
      </a:pPr>
      <a:endParaRPr lang="lt-LT"/>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lt-LT"/>
  <c:chart>
    <c:autoTitleDeleted val="1"/>
    <c:view3D>
      <c:rAngAx val="1"/>
    </c:view3D>
    <c:plotArea>
      <c:layout/>
      <c:bar3DChart>
        <c:barDir val="col"/>
        <c:grouping val="clustered"/>
        <c:ser>
          <c:idx val="0"/>
          <c:order val="0"/>
          <c:tx>
            <c:strRef>
              <c:f>Lapas1!$B$1</c:f>
              <c:strCache>
                <c:ptCount val="1"/>
                <c:pt idx="0">
                  <c:v>proc.</c:v>
                </c:pt>
              </c:strCache>
            </c:strRef>
          </c:tx>
          <c:spPr>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2700000" scaled="1"/>
              <a:tileRect/>
            </a:gradFill>
            <a:ln>
              <a:solidFill>
                <a:schemeClr val="accent1">
                  <a:lumMod val="60000"/>
                  <a:lumOff val="40000"/>
                </a:schemeClr>
              </a:solidFill>
            </a:ln>
            <a:scene3d>
              <a:camera prst="orthographicFront"/>
              <a:lightRig rig="threePt" dir="t"/>
            </a:scene3d>
            <a:sp3d prstMaterial="matte"/>
          </c:spPr>
          <c:dLbls>
            <c:dLbl>
              <c:idx val="0"/>
              <c:layout>
                <c:manualLayout>
                  <c:x val="0"/>
                  <c:y val="-5.1487043103168692E-2"/>
                </c:manualLayout>
              </c:layout>
              <c:tx>
                <c:rich>
                  <a:bodyPr/>
                  <a:lstStyle/>
                  <a:p>
                    <a:r>
                      <a:rPr lang="lt-LT" dirty="0" smtClean="0"/>
                      <a:t>19 proc.</a:t>
                    </a:r>
                    <a:endParaRPr lang="en-US" dirty="0"/>
                  </a:p>
                </c:rich>
              </c:tx>
              <c:showVal val="1"/>
            </c:dLbl>
            <c:dLbl>
              <c:idx val="1"/>
              <c:layout>
                <c:manualLayout>
                  <c:x val="1.0689048018233732E-2"/>
                  <c:y val="-5.148704310316872E-2"/>
                </c:manualLayout>
              </c:layout>
              <c:tx>
                <c:rich>
                  <a:bodyPr/>
                  <a:lstStyle/>
                  <a:p>
                    <a:r>
                      <a:rPr lang="lt-LT" dirty="0" smtClean="0"/>
                      <a:t>11 proc.</a:t>
                    </a:r>
                    <a:endParaRPr lang="en-US" dirty="0"/>
                  </a:p>
                </c:rich>
              </c:tx>
              <c:showVal val="1"/>
            </c:dLbl>
            <c:dLbl>
              <c:idx val="2"/>
              <c:tx>
                <c:rich>
                  <a:bodyPr/>
                  <a:lstStyle/>
                  <a:p>
                    <a:r>
                      <a:rPr lang="lt-LT" dirty="0" smtClean="0"/>
                      <a:t>13 proc.</a:t>
                    </a:r>
                    <a:endParaRPr lang="en-US" dirty="0"/>
                  </a:p>
                </c:rich>
              </c:tx>
              <c:showVal val="1"/>
            </c:dLbl>
            <c:showVal val="1"/>
          </c:dLbls>
          <c:cat>
            <c:strRef>
              <c:f>Lapas1!$A$2:$A$3</c:f>
              <c:strCache>
                <c:ptCount val="2"/>
                <c:pt idx="0">
                  <c:v>įsidarbino per 6 mėn. baigus dalyvauti priemonėje</c:v>
                </c:pt>
                <c:pt idx="1">
                  <c:v>po 6 mėn. laikotarpio dirbo</c:v>
                </c:pt>
              </c:strCache>
            </c:strRef>
          </c:cat>
          <c:val>
            <c:numRef>
              <c:f>Lapas1!$B$2:$B$3</c:f>
              <c:numCache>
                <c:formatCode>General</c:formatCode>
                <c:ptCount val="2"/>
                <c:pt idx="0">
                  <c:v>21</c:v>
                </c:pt>
                <c:pt idx="1">
                  <c:v>11</c:v>
                </c:pt>
              </c:numCache>
            </c:numRef>
          </c:val>
        </c:ser>
        <c:dLbls/>
        <c:shape val="box"/>
        <c:axId val="106358656"/>
        <c:axId val="106360192"/>
        <c:axId val="0"/>
      </c:bar3DChart>
      <c:catAx>
        <c:axId val="106358656"/>
        <c:scaling>
          <c:orientation val="minMax"/>
        </c:scaling>
        <c:axPos val="b"/>
        <c:tickLblPos val="nextTo"/>
        <c:txPr>
          <a:bodyPr/>
          <a:lstStyle/>
          <a:p>
            <a:pPr>
              <a:defRPr sz="1600"/>
            </a:pPr>
            <a:endParaRPr lang="lt-LT"/>
          </a:p>
        </c:txPr>
        <c:crossAx val="106360192"/>
        <c:crosses val="autoZero"/>
        <c:auto val="1"/>
        <c:lblAlgn val="ctr"/>
        <c:lblOffset val="100"/>
      </c:catAx>
      <c:valAx>
        <c:axId val="106360192"/>
        <c:scaling>
          <c:orientation val="minMax"/>
        </c:scaling>
        <c:delete val="1"/>
        <c:axPos val="l"/>
        <c:numFmt formatCode="General" sourceLinked="1"/>
        <c:tickLblPos val="nextTo"/>
        <c:crossAx val="106358656"/>
        <c:crosses val="autoZero"/>
        <c:crossBetween val="between"/>
      </c:valAx>
    </c:plotArea>
    <c:plotVisOnly val="1"/>
    <c:dispBlanksAs val="gap"/>
  </c:chart>
  <c:txPr>
    <a:bodyPr/>
    <a:lstStyle/>
    <a:p>
      <a:pPr>
        <a:defRPr sz="1800"/>
      </a:pPr>
      <a:endParaRPr lang="lt-LT"/>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lt-LT" dirty="0"/>
          </a:p>
        </p:txBody>
      </p:sp>
      <p:sp>
        <p:nvSpPr>
          <p:cNvPr id="3" name="Datos vietos rezervavimo ženklas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494CC3D4-6C93-4B13-B014-D3B41A8D6C75}" type="datetimeFigureOut">
              <a:rPr lang="lt-LT"/>
              <a:pPr>
                <a:defRPr/>
              </a:pPr>
              <a:t>2015.01.26</a:t>
            </a:fld>
            <a:endParaRPr lang="lt-LT" dirty="0"/>
          </a:p>
        </p:txBody>
      </p:sp>
      <p:sp>
        <p:nvSpPr>
          <p:cNvPr id="4" name="Poraštės vietos rezervavimo ženklas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lt-LT" dirty="0"/>
          </a:p>
        </p:txBody>
      </p:sp>
      <p:sp>
        <p:nvSpPr>
          <p:cNvPr id="5" name="Skaidrės numerio vietos rezervavimo ženklas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BCAD4F75-F767-44A2-863A-8768B4E92F98}" type="slidenum">
              <a:rPr lang="lt-LT"/>
              <a:pPr>
                <a:defRPr/>
              </a:pPr>
              <a:t>‹#›</a:t>
            </a:fld>
            <a:endParaRPr lang="lt-LT" dirty="0"/>
          </a:p>
        </p:txBody>
      </p:sp>
    </p:spTree>
    <p:extLst>
      <p:ext uri="{BB962C8B-B14F-4D97-AF65-F5344CB8AC3E}">
        <p14:creationId xmlns:p14="http://schemas.microsoft.com/office/powerpoint/2010/main" xmlns="" val="164165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lt-LT" dirty="0"/>
          </a:p>
        </p:txBody>
      </p:sp>
      <p:sp>
        <p:nvSpPr>
          <p:cNvPr id="3" name="Datos vietos rezervavimo ženklas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BF3DB7B7-89DA-4A69-B0E3-29450D1BBEC8}" type="datetimeFigureOut">
              <a:rPr lang="lt-LT"/>
              <a:pPr>
                <a:defRPr/>
              </a:pPr>
              <a:t>2015.01.26</a:t>
            </a:fld>
            <a:endParaRPr lang="lt-LT" dirty="0"/>
          </a:p>
        </p:txBody>
      </p:sp>
      <p:sp>
        <p:nvSpPr>
          <p:cNvPr id="4" name="Skaidrės vaizdo vietos rezervavimo ženkla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t-LT" noProof="0" dirty="0" smtClean="0"/>
          </a:p>
        </p:txBody>
      </p:sp>
      <p:sp>
        <p:nvSpPr>
          <p:cNvPr id="5" name="Pastabų vietos rezervavimo ženkla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lt-LT" noProof="0" smtClean="0"/>
              <a:t>Spustelėkite ruošinio teksto stiliams keisti</a:t>
            </a:r>
          </a:p>
          <a:p>
            <a:pPr lvl="1"/>
            <a:r>
              <a:rPr lang="lt-LT" noProof="0" smtClean="0"/>
              <a:t>Antras lygmuo</a:t>
            </a:r>
          </a:p>
          <a:p>
            <a:pPr lvl="2"/>
            <a:r>
              <a:rPr lang="lt-LT" noProof="0" smtClean="0"/>
              <a:t>Trečias lygmuo</a:t>
            </a:r>
          </a:p>
          <a:p>
            <a:pPr lvl="3"/>
            <a:r>
              <a:rPr lang="lt-LT" noProof="0" smtClean="0"/>
              <a:t>Ketvirtas lygmuo</a:t>
            </a:r>
          </a:p>
          <a:p>
            <a:pPr lvl="4"/>
            <a:r>
              <a:rPr lang="lt-LT" noProof="0" smtClean="0"/>
              <a:t>Penktas lygmuo</a:t>
            </a:r>
          </a:p>
        </p:txBody>
      </p:sp>
      <p:sp>
        <p:nvSpPr>
          <p:cNvPr id="6" name="Poraštės vietos rezervavimo ženklas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lt-LT" dirty="0"/>
          </a:p>
        </p:txBody>
      </p:sp>
      <p:sp>
        <p:nvSpPr>
          <p:cNvPr id="7" name="Skaidrės numerio vietos rezervavimo ženklas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6D50FE98-DDAD-47D9-BA98-E1576EF7350C}" type="slidenum">
              <a:rPr lang="lt-LT"/>
              <a:pPr>
                <a:defRPr/>
              </a:pPr>
              <a:t>‹#›</a:t>
            </a:fld>
            <a:endParaRPr lang="lt-LT" dirty="0"/>
          </a:p>
        </p:txBody>
      </p:sp>
    </p:spTree>
    <p:extLst>
      <p:ext uri="{BB962C8B-B14F-4D97-AF65-F5344CB8AC3E}">
        <p14:creationId xmlns:p14="http://schemas.microsoft.com/office/powerpoint/2010/main" xmlns="" val="12709558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a:defRPr/>
            </a:pPr>
            <a:fld id="{6D50FE98-DDAD-47D9-BA98-E1576EF7350C}" type="slidenum">
              <a:rPr lang="lt-LT" smtClean="0"/>
              <a:pPr>
                <a:defRPr/>
              </a:pPr>
              <a:t>1</a:t>
            </a:fld>
            <a:endParaRPr lang="lt-LT" dirty="0"/>
          </a:p>
        </p:txBody>
      </p:sp>
    </p:spTree>
    <p:extLst>
      <p:ext uri="{BB962C8B-B14F-4D97-AF65-F5344CB8AC3E}">
        <p14:creationId xmlns:p14="http://schemas.microsoft.com/office/powerpoint/2010/main" xmlns="" val="388893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Vertinimu, kuris buvo vykdomas 2013 m. liepos – 2014 m. balandžio mėn., buvo siekiama nustatyti ES struktūrinės paramos poveikį socialinės sanglaudos skatinimui, siekiant atsiskaityti už Lietuvos 2007–2013 m. ES struktūrinės paramos panaudojimo strategijoje (toliau – ES struktūrinės paramos panaudojimo strategija) numatytų tikslų įgyvendinimą.</a:t>
            </a:r>
          </a:p>
          <a:p>
            <a:r>
              <a:rPr lang="lt-LT" dirty="0" smtClean="0"/>
              <a:t>2007–2013 m. įgyvendintos ES struktūrinės paramos intervencijos, skirtos įdarbinimui ir užimtumui, darė teigiamą poveikį GKI rodikliui „Vidutinės disponuojamos namų ūkio piniginės ir natūrinės pajamos per mėn.“ Mikro lygiu užfiksuota, kad dėl ES paramos intervencijų labiausiai padidėjo jaunimo ir neįgaliųjų tikslinių grupių vidutinės disponuojamos pajamos. Jaunimui tiek projekte „Įsidarbinimo galimybių didinimas“, tiek projekte „Būk aktyvus darbo rinkoje“, vykdytuose pagal priemonę „Ieškančių darbo asmenų integracija į darbo rinką“, kaip viena iš pagrindinių ADRP priemonių buvo taikomas darbo įgūdžių įgijimo rėmimas. </a:t>
            </a:r>
            <a:r>
              <a:rPr lang="lt-LT" dirty="0" err="1" smtClean="0"/>
              <a:t>Kontrafaktinio</a:t>
            </a:r>
            <a:r>
              <a:rPr lang="lt-LT" dirty="0" smtClean="0"/>
              <a:t> poveikio vertinimo rezultatai rodo, kad pasibaigus projektui darbo įgūdžių įgijimo rėmime dalyvavusių žmonių metinės pajamos buvo 4.655 Lt didesnės nei tuo atveju, jei jie nebūtų dalyvavę projekte. Vadinasi, vidutinės šioje priemonėje dalyvavusio asmens (taip pat ir jo namų ūkio) disponuojamosios pajamos per mėnesį padidėjo maždaug 388 Lt. Neįgaliųjų pajamų didinimui buvo svarbus įdarbinimas subsidijuojant, nes pasibaigus projektui šioje priemonėje dalyvavusių neįgaliųjų metinės pajamos buvo didesnės 2.175 Lt. Vadinasi, vidutinės namų ūkio disponuojamosios pajamos per mėnesį padidėjo maždaug 181 Lt.</a:t>
            </a:r>
            <a:endParaRPr lang="lt-LT" dirty="0"/>
          </a:p>
        </p:txBody>
      </p:sp>
      <p:sp>
        <p:nvSpPr>
          <p:cNvPr id="4" name="Skaidrės numerio vietos rezervavimo ženklas 3"/>
          <p:cNvSpPr>
            <a:spLocks noGrp="1"/>
          </p:cNvSpPr>
          <p:nvPr>
            <p:ph type="sldNum" sz="quarter" idx="10"/>
          </p:nvPr>
        </p:nvSpPr>
        <p:spPr/>
        <p:txBody>
          <a:bodyPr/>
          <a:lstStyle/>
          <a:p>
            <a:pPr>
              <a:defRPr/>
            </a:pPr>
            <a:fld id="{6D50FE98-DDAD-47D9-BA98-E1576EF7350C}" type="slidenum">
              <a:rPr lang="lt-LT" smtClean="0"/>
              <a:pPr>
                <a:defRPr/>
              </a:pPr>
              <a:t>2</a:t>
            </a:fld>
            <a:endParaRPr lang="lt-LT" dirty="0"/>
          </a:p>
        </p:txBody>
      </p:sp>
    </p:spTree>
    <p:extLst>
      <p:ext uri="{BB962C8B-B14F-4D97-AF65-F5344CB8AC3E}">
        <p14:creationId xmlns:p14="http://schemas.microsoft.com/office/powerpoint/2010/main" xmlns="" val="2391931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a:defRPr/>
            </a:pPr>
            <a:fld id="{6D50FE98-DDAD-47D9-BA98-E1576EF7350C}" type="slidenum">
              <a:rPr lang="lt-LT" smtClean="0"/>
              <a:pPr>
                <a:defRPr/>
              </a:pPr>
              <a:t>3</a:t>
            </a:fld>
            <a:endParaRPr lang="lt-LT" dirty="0"/>
          </a:p>
        </p:txBody>
      </p:sp>
    </p:spTree>
    <p:extLst>
      <p:ext uri="{BB962C8B-B14F-4D97-AF65-F5344CB8AC3E}">
        <p14:creationId xmlns:p14="http://schemas.microsoft.com/office/powerpoint/2010/main" xmlns="" val="2391931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a:defRPr/>
            </a:pPr>
            <a:fld id="{6D50FE98-DDAD-47D9-BA98-E1576EF7350C}" type="slidenum">
              <a:rPr lang="lt-LT" smtClean="0"/>
              <a:pPr>
                <a:defRPr/>
              </a:pPr>
              <a:t>4</a:t>
            </a:fld>
            <a:endParaRPr lang="lt-LT" dirty="0"/>
          </a:p>
        </p:txBody>
      </p:sp>
    </p:spTree>
    <p:extLst>
      <p:ext uri="{BB962C8B-B14F-4D97-AF65-F5344CB8AC3E}">
        <p14:creationId xmlns:p14="http://schemas.microsoft.com/office/powerpoint/2010/main" xmlns="" val="2391931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Vidutinis paramos darbo vietoms steigti priemonių tiesioginės naudos rodiklis – 64 proc., t. y. išsaugota darbo vietų, pasibaigus 3 metų kontrolei.</a:t>
            </a:r>
          </a:p>
          <a:p>
            <a:r>
              <a:rPr lang="lt-LT" dirty="0" smtClean="0"/>
              <a:t>                             DVS kontrolė pasibaigė 156 darbo vietoms, iš jų nepanaikintos 103 darbo vietos. Tiesioginės naudos rodiklis sudaro 66 procentai.</a:t>
            </a:r>
          </a:p>
          <a:p>
            <a:r>
              <a:rPr lang="lt-LT" dirty="0" smtClean="0"/>
              <a:t>                             SUR kontrolė pasibaigė 42 darbo vietoms, iš jų nepanaikintos 21 darbo vietos. Tiesioginės naudos rodiklis sudaro 51  procentai.</a:t>
            </a:r>
          </a:p>
          <a:p>
            <a:r>
              <a:rPr lang="lt-LT" dirty="0" smtClean="0"/>
              <a:t>                             VUI kontrolė pasibaigė 504 darbo vietoms, iš jų nepanaikintos 373 darbo vietos. Tiesioginės naudos rodiklis sudaro 74 procentai.</a:t>
            </a:r>
            <a:endParaRPr lang="lt-LT" dirty="0"/>
          </a:p>
        </p:txBody>
      </p:sp>
      <p:sp>
        <p:nvSpPr>
          <p:cNvPr id="4" name="Skaidrės numerio vietos rezervavimo ženklas 3"/>
          <p:cNvSpPr>
            <a:spLocks noGrp="1"/>
          </p:cNvSpPr>
          <p:nvPr>
            <p:ph type="sldNum" sz="quarter" idx="10"/>
          </p:nvPr>
        </p:nvSpPr>
        <p:spPr/>
        <p:txBody>
          <a:bodyPr/>
          <a:lstStyle/>
          <a:p>
            <a:pPr>
              <a:defRPr/>
            </a:pPr>
            <a:fld id="{6D50FE98-DDAD-47D9-BA98-E1576EF7350C}" type="slidenum">
              <a:rPr lang="lt-LT" smtClean="0"/>
              <a:pPr>
                <a:defRPr/>
              </a:pPr>
              <a:t>10</a:t>
            </a:fld>
            <a:endParaRPr lang="lt-LT" dirty="0"/>
          </a:p>
        </p:txBody>
      </p:sp>
    </p:spTree>
    <p:extLst>
      <p:ext uri="{BB962C8B-B14F-4D97-AF65-F5344CB8AC3E}">
        <p14:creationId xmlns:p14="http://schemas.microsoft.com/office/powerpoint/2010/main" xmlns="" val="1947651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bg>
      <p:bgPr>
        <a:solidFill>
          <a:srgbClr val="EDF7F2"/>
        </a:soli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1">
              <a:gsLst>
                <a:gs pos="0">
                  <a:srgbClr val="DFF1E7"/>
                </a:gs>
                <a:gs pos="100000">
                  <a:srgbClr val="96CEBF">
                    <a:alpha val="78999"/>
                  </a:srgbClr>
                </a:gs>
              </a:gsLst>
              <a:lin ang="18900000" scaled="1"/>
            </a:gradFill>
            <a:ln w="9525">
              <a:noFill/>
              <a:miter lim="800000"/>
              <a:headEnd/>
              <a:tailEnd/>
            </a:ln>
            <a:effectLst/>
          </p:spPr>
          <p:txBody>
            <a:bodyPr wrap="none" anchor="ctr"/>
            <a:lstStyle/>
            <a:p>
              <a:pPr algn="ctr">
                <a:defRPr/>
              </a:pPr>
              <a:endParaRPr lang="lt-LT" sz="2400" dirty="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gradFill rotWithShape="1">
              <a:gsLst>
                <a:gs pos="0">
                  <a:srgbClr val="DFF1E7"/>
                </a:gs>
                <a:gs pos="100000">
                  <a:srgbClr val="96CEBF">
                    <a:alpha val="78999"/>
                  </a:srgbClr>
                </a:gs>
              </a:gsLst>
              <a:lin ang="18900000" scaled="1"/>
            </a:gradFill>
            <a:ln w="9525">
              <a:noFill/>
              <a:miter lim="800000"/>
              <a:headEnd/>
              <a:tailEnd/>
            </a:ln>
          </p:spPr>
          <p:txBody>
            <a:bodyPr/>
            <a:lstStyle/>
            <a:p>
              <a:pPr>
                <a:defRPr/>
              </a:pPr>
              <a:endParaRPr lang="lt-LT" sz="2400" dirty="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gradFill rotWithShape="1">
                <a:gsLst>
                  <a:gs pos="0">
                    <a:srgbClr val="DFF1E7"/>
                  </a:gs>
                  <a:gs pos="100000">
                    <a:srgbClr val="96CEBF">
                      <a:alpha val="78999"/>
                    </a:srgbClr>
                  </a:gs>
                </a:gsLst>
                <a:lin ang="18900000" scaled="1"/>
              </a:gradFill>
              <a:ln w="9525">
                <a:noFill/>
                <a:miter lim="800000"/>
                <a:headEnd/>
                <a:tailEnd/>
              </a:ln>
            </p:spPr>
            <p:txBody>
              <a:bodyPr/>
              <a:lstStyle/>
              <a:p>
                <a:pPr>
                  <a:defRPr/>
                </a:pPr>
                <a:endParaRPr lang="lt-LT" sz="2400" dirty="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gradFill rotWithShape="1">
                <a:gsLst>
                  <a:gs pos="0">
                    <a:srgbClr val="DFF1E7"/>
                  </a:gs>
                  <a:gs pos="100000">
                    <a:srgbClr val="96CEBF">
                      <a:alpha val="78999"/>
                    </a:srgbClr>
                  </a:gs>
                </a:gsLst>
                <a:lin ang="18900000" scaled="1"/>
              </a:gradFill>
              <a:ln w="9525">
                <a:noFill/>
                <a:miter lim="800000"/>
                <a:headEnd/>
                <a:tailEnd/>
              </a:ln>
            </p:spPr>
            <p:txBody>
              <a:bodyPr/>
              <a:lstStyle/>
              <a:p>
                <a:pPr>
                  <a:defRPr/>
                </a:pPr>
                <a:endParaRPr lang="lt-LT" sz="2400" dirty="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gradFill rotWithShape="1">
                <a:gsLst>
                  <a:gs pos="0">
                    <a:srgbClr val="DFF1E7"/>
                  </a:gs>
                  <a:gs pos="100000">
                    <a:srgbClr val="96CEBF">
                      <a:alpha val="78999"/>
                    </a:srgbClr>
                  </a:gs>
                </a:gsLst>
                <a:lin ang="18900000" scaled="1"/>
              </a:gradFill>
              <a:ln w="9525">
                <a:noFill/>
                <a:miter lim="800000"/>
                <a:headEnd/>
                <a:tailEnd/>
              </a:ln>
            </p:spPr>
            <p:txBody>
              <a:bodyPr/>
              <a:lstStyle/>
              <a:p>
                <a:pPr>
                  <a:defRPr/>
                </a:pPr>
                <a:endParaRPr lang="lt-LT" sz="2400" dirty="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gradFill rotWithShape="1">
                <a:gsLst>
                  <a:gs pos="0">
                    <a:srgbClr val="DFF1E7"/>
                  </a:gs>
                  <a:gs pos="100000">
                    <a:srgbClr val="96CEBF">
                      <a:alpha val="78999"/>
                    </a:srgbClr>
                  </a:gs>
                </a:gsLst>
                <a:lin ang="18900000" scaled="1"/>
              </a:gradFill>
              <a:ln w="9525">
                <a:noFill/>
                <a:miter lim="800000"/>
                <a:headEnd/>
                <a:tailEnd/>
              </a:ln>
            </p:spPr>
            <p:txBody>
              <a:bodyPr/>
              <a:lstStyle/>
              <a:p>
                <a:pPr>
                  <a:defRPr/>
                </a:pPr>
                <a:endParaRPr lang="lt-LT" sz="2400" dirty="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gradFill rotWithShape="1">
                <a:gsLst>
                  <a:gs pos="0">
                    <a:srgbClr val="DFF1E7"/>
                  </a:gs>
                  <a:gs pos="100000">
                    <a:srgbClr val="96CEBF">
                      <a:alpha val="78999"/>
                    </a:srgbClr>
                  </a:gs>
                </a:gsLst>
                <a:lin ang="18900000" scaled="1"/>
              </a:gradFill>
              <a:ln w="9525">
                <a:noFill/>
                <a:miter lim="800000"/>
                <a:headEnd/>
                <a:tailEnd/>
              </a:ln>
            </p:spPr>
            <p:txBody>
              <a:bodyPr/>
              <a:lstStyle/>
              <a:p>
                <a:pPr>
                  <a:defRPr/>
                </a:pPr>
                <a:endParaRPr lang="lt-LT" sz="2400" dirty="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gradFill rotWithShape="1">
                <a:gsLst>
                  <a:gs pos="0">
                    <a:srgbClr val="DFF1E7"/>
                  </a:gs>
                  <a:gs pos="100000">
                    <a:srgbClr val="96CEBF">
                      <a:alpha val="78999"/>
                    </a:srgbClr>
                  </a:gs>
                </a:gsLst>
                <a:lin ang="18900000" scaled="1"/>
              </a:gradFill>
              <a:ln w="9525">
                <a:noFill/>
                <a:miter lim="800000"/>
                <a:headEnd/>
                <a:tailEnd/>
              </a:ln>
            </p:spPr>
            <p:txBody>
              <a:bodyPr/>
              <a:lstStyle/>
              <a:p>
                <a:pPr>
                  <a:defRPr/>
                </a:pPr>
                <a:endParaRPr lang="lt-LT" sz="2400" dirty="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gradFill rotWithShape="1">
                <a:gsLst>
                  <a:gs pos="0">
                    <a:srgbClr val="DFF1E7"/>
                  </a:gs>
                  <a:gs pos="100000">
                    <a:srgbClr val="96CEBF">
                      <a:alpha val="78999"/>
                    </a:srgbClr>
                  </a:gs>
                </a:gsLst>
                <a:lin ang="18900000" scaled="1"/>
              </a:gradFill>
              <a:ln w="9525">
                <a:noFill/>
                <a:miter lim="800000"/>
                <a:headEnd/>
                <a:tailEnd/>
              </a:ln>
            </p:spPr>
            <p:txBody>
              <a:bodyPr/>
              <a:lstStyle/>
              <a:p>
                <a:pPr>
                  <a:defRPr/>
                </a:pPr>
                <a:endParaRPr lang="lt-LT" sz="2400" dirty="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gradFill rotWithShape="1">
                <a:gsLst>
                  <a:gs pos="0">
                    <a:srgbClr val="DFF1E7"/>
                  </a:gs>
                  <a:gs pos="100000">
                    <a:srgbClr val="96CEBF">
                      <a:alpha val="78999"/>
                    </a:srgbClr>
                  </a:gs>
                </a:gsLst>
                <a:lin ang="18900000" scaled="1"/>
              </a:gradFill>
              <a:ln w="9525">
                <a:noFill/>
                <a:miter lim="800000"/>
                <a:headEnd/>
                <a:tailEnd/>
              </a:ln>
            </p:spPr>
            <p:txBody>
              <a:bodyPr/>
              <a:lstStyle/>
              <a:p>
                <a:pPr>
                  <a:defRPr/>
                </a:pPr>
                <a:endParaRPr lang="lt-LT" sz="2400" dirty="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gradFill rotWithShape="1">
                <a:gsLst>
                  <a:gs pos="0">
                    <a:srgbClr val="DFF1E7"/>
                  </a:gs>
                  <a:gs pos="100000">
                    <a:srgbClr val="96CEBF">
                      <a:alpha val="78999"/>
                    </a:srgbClr>
                  </a:gs>
                </a:gsLst>
                <a:lin ang="18900000" scaled="1"/>
              </a:gradFill>
              <a:ln w="9525">
                <a:noFill/>
                <a:miter lim="800000"/>
                <a:headEnd/>
                <a:tailEnd/>
              </a:ln>
            </p:spPr>
            <p:txBody>
              <a:bodyPr/>
              <a:lstStyle/>
              <a:p>
                <a:pPr>
                  <a:defRPr/>
                </a:pPr>
                <a:endParaRPr lang="lt-LT" sz="2400" dirty="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gradFill rotWithShape="1">
                <a:gsLst>
                  <a:gs pos="0">
                    <a:srgbClr val="DFF1E7"/>
                  </a:gs>
                  <a:gs pos="100000">
                    <a:srgbClr val="96CEBF">
                      <a:alpha val="78999"/>
                    </a:srgbClr>
                  </a:gs>
                </a:gsLst>
                <a:lin ang="18900000" scaled="1"/>
              </a:gradFill>
              <a:ln w="9525">
                <a:noFill/>
                <a:miter lim="800000"/>
                <a:headEnd/>
                <a:tailEnd/>
              </a:ln>
            </p:spPr>
            <p:txBody>
              <a:bodyPr/>
              <a:lstStyle/>
              <a:p>
                <a:pPr>
                  <a:defRPr/>
                </a:pPr>
                <a:endParaRPr lang="lt-LT" sz="2400" dirty="0">
                  <a:latin typeface="Times New Roman" pitchFamily="18" charset="0"/>
                </a:endParaRPr>
              </a:p>
            </p:txBody>
          </p:sp>
        </p:grpSp>
      </p:grpSp>
      <p:pic>
        <p:nvPicPr>
          <p:cNvPr id="18" name="Picture 22" descr="SADM-logo_transp"/>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172450" y="188913"/>
            <a:ext cx="798513"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39" name="Rectangle 19"/>
          <p:cNvSpPr>
            <a:spLocks noGrp="1" noChangeArrowheads="1"/>
          </p:cNvSpPr>
          <p:nvPr>
            <p:ph type="ctrTitle"/>
          </p:nvPr>
        </p:nvSpPr>
        <p:spPr>
          <a:xfrm>
            <a:off x="2971800" y="1828800"/>
            <a:ext cx="6019800" cy="2209800"/>
          </a:xfrm>
        </p:spPr>
        <p:txBody>
          <a:bodyPr/>
          <a:lstStyle>
            <a:lvl1pPr>
              <a:defRPr sz="5000"/>
            </a:lvl1pPr>
          </a:lstStyle>
          <a:p>
            <a:r>
              <a:rPr lang="lt-LT"/>
              <a:t>Pavadinimas </a:t>
            </a:r>
          </a:p>
        </p:txBody>
      </p:sp>
      <p:sp>
        <p:nvSpPr>
          <p:cNvPr id="51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lt-LT"/>
              <a:t>Paantraštė </a:t>
            </a:r>
          </a:p>
        </p:txBody>
      </p:sp>
      <p:sp>
        <p:nvSpPr>
          <p:cNvPr id="19" name="Rectangle 16"/>
          <p:cNvSpPr>
            <a:spLocks noGrp="1" noChangeArrowheads="1"/>
          </p:cNvSpPr>
          <p:nvPr>
            <p:ph type="dt" sz="half" idx="10"/>
          </p:nvPr>
        </p:nvSpPr>
        <p:spPr>
          <a:xfrm>
            <a:off x="457200" y="6248400"/>
            <a:ext cx="2133600" cy="457200"/>
          </a:xfrm>
        </p:spPr>
        <p:txBody>
          <a:bodyPr/>
          <a:lstStyle>
            <a:lvl1pPr>
              <a:defRPr b="1" i="1"/>
            </a:lvl1pPr>
          </a:lstStyle>
          <a:p>
            <a:pPr>
              <a:defRPr/>
            </a:pPr>
            <a:endParaRPr lang="lt-LT" dirty="0"/>
          </a:p>
        </p:txBody>
      </p:sp>
      <p:sp>
        <p:nvSpPr>
          <p:cNvPr id="20" name="Rectangle 17"/>
          <p:cNvSpPr>
            <a:spLocks noGrp="1" noChangeArrowheads="1"/>
          </p:cNvSpPr>
          <p:nvPr>
            <p:ph type="ftr" sz="quarter" idx="11"/>
          </p:nvPr>
        </p:nvSpPr>
        <p:spPr/>
        <p:txBody>
          <a:bodyPr/>
          <a:lstStyle>
            <a:lvl1pPr>
              <a:defRPr/>
            </a:lvl1pPr>
          </a:lstStyle>
          <a:p>
            <a:pPr>
              <a:defRPr/>
            </a:pPr>
            <a:endParaRPr lang="lt-LT" dirty="0"/>
          </a:p>
        </p:txBody>
      </p:sp>
      <p:sp>
        <p:nvSpPr>
          <p:cNvPr id="21" name="Rectangle 18"/>
          <p:cNvSpPr>
            <a:spLocks noGrp="1" noChangeArrowheads="1"/>
          </p:cNvSpPr>
          <p:nvPr>
            <p:ph type="sldNum" sz="quarter" idx="12"/>
          </p:nvPr>
        </p:nvSpPr>
        <p:spPr/>
        <p:txBody>
          <a:bodyPr/>
          <a:lstStyle>
            <a:lvl1pPr>
              <a:defRPr/>
            </a:lvl1pPr>
          </a:lstStyle>
          <a:p>
            <a:pPr>
              <a:defRPr/>
            </a:pPr>
            <a:fld id="{3CAD098E-E5DF-4831-ABF3-7FBCFD0F8AA8}" type="slidenum">
              <a:rPr lang="lt-LT"/>
              <a:pPr>
                <a:defRPr/>
              </a:pPr>
              <a:t>‹#›</a:t>
            </a:fld>
            <a:endParaRPr lang="lt-LT" dirty="0"/>
          </a:p>
        </p:txBody>
      </p:sp>
    </p:spTree>
    <p:extLst>
      <p:ext uri="{BB962C8B-B14F-4D97-AF65-F5344CB8AC3E}">
        <p14:creationId xmlns:p14="http://schemas.microsoft.com/office/powerpoint/2010/main" xmlns="" val="546792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Rectangle 2"/>
          <p:cNvSpPr>
            <a:spLocks noGrp="1" noChangeArrowheads="1"/>
          </p:cNvSpPr>
          <p:nvPr>
            <p:ph type="ftr" sz="quarter" idx="10"/>
          </p:nvPr>
        </p:nvSpPr>
        <p:spPr>
          <a:ln/>
        </p:spPr>
        <p:txBody>
          <a:bodyPr/>
          <a:lstStyle>
            <a:lvl1pPr>
              <a:defRPr/>
            </a:lvl1pPr>
          </a:lstStyle>
          <a:p>
            <a:pPr>
              <a:defRPr/>
            </a:pPr>
            <a:endParaRPr lang="lt-LT" dirty="0"/>
          </a:p>
        </p:txBody>
      </p:sp>
      <p:sp>
        <p:nvSpPr>
          <p:cNvPr id="5" name="Rectangle 3"/>
          <p:cNvSpPr>
            <a:spLocks noGrp="1" noChangeArrowheads="1"/>
          </p:cNvSpPr>
          <p:nvPr>
            <p:ph type="sldNum" sz="quarter" idx="11"/>
          </p:nvPr>
        </p:nvSpPr>
        <p:spPr>
          <a:ln/>
        </p:spPr>
        <p:txBody>
          <a:bodyPr/>
          <a:lstStyle>
            <a:lvl1pPr>
              <a:defRPr/>
            </a:lvl1pPr>
          </a:lstStyle>
          <a:p>
            <a:pPr>
              <a:defRPr/>
            </a:pPr>
            <a:fld id="{088E8499-3D85-42B3-9F97-C713782F1CC5}" type="slidenum">
              <a:rPr lang="lt-LT"/>
              <a:pPr>
                <a:defRPr/>
              </a:pPr>
              <a:t>‹#›</a:t>
            </a:fld>
            <a:endParaRPr lang="lt-LT" dirty="0"/>
          </a:p>
        </p:txBody>
      </p:sp>
      <p:sp>
        <p:nvSpPr>
          <p:cNvPr id="6" name="Rectangle 16"/>
          <p:cNvSpPr>
            <a:spLocks noGrp="1" noChangeArrowheads="1"/>
          </p:cNvSpPr>
          <p:nvPr>
            <p:ph type="dt" sz="half" idx="12"/>
          </p:nvPr>
        </p:nvSpPr>
        <p:spPr>
          <a:ln/>
        </p:spPr>
        <p:txBody>
          <a:bodyPr/>
          <a:lstStyle>
            <a:lvl1pPr>
              <a:defRPr/>
            </a:lvl1pPr>
          </a:lstStyle>
          <a:p>
            <a:pPr>
              <a:defRPr/>
            </a:pPr>
            <a:endParaRPr lang="lt-LT" dirty="0"/>
          </a:p>
        </p:txBody>
      </p:sp>
    </p:spTree>
    <p:extLst>
      <p:ext uri="{BB962C8B-B14F-4D97-AF65-F5344CB8AC3E}">
        <p14:creationId xmlns:p14="http://schemas.microsoft.com/office/powerpoint/2010/main" xmlns="" val="117336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457200"/>
            <a:ext cx="2057400" cy="5410200"/>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457200" y="457200"/>
            <a:ext cx="6019800" cy="5410200"/>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Rectangle 2"/>
          <p:cNvSpPr>
            <a:spLocks noGrp="1" noChangeArrowheads="1"/>
          </p:cNvSpPr>
          <p:nvPr>
            <p:ph type="ftr" sz="quarter" idx="10"/>
          </p:nvPr>
        </p:nvSpPr>
        <p:spPr>
          <a:ln/>
        </p:spPr>
        <p:txBody>
          <a:bodyPr/>
          <a:lstStyle>
            <a:lvl1pPr>
              <a:defRPr/>
            </a:lvl1pPr>
          </a:lstStyle>
          <a:p>
            <a:pPr>
              <a:defRPr/>
            </a:pPr>
            <a:endParaRPr lang="lt-LT" dirty="0"/>
          </a:p>
        </p:txBody>
      </p:sp>
      <p:sp>
        <p:nvSpPr>
          <p:cNvPr id="5" name="Rectangle 3"/>
          <p:cNvSpPr>
            <a:spLocks noGrp="1" noChangeArrowheads="1"/>
          </p:cNvSpPr>
          <p:nvPr>
            <p:ph type="sldNum" sz="quarter" idx="11"/>
          </p:nvPr>
        </p:nvSpPr>
        <p:spPr>
          <a:ln/>
        </p:spPr>
        <p:txBody>
          <a:bodyPr/>
          <a:lstStyle>
            <a:lvl1pPr>
              <a:defRPr/>
            </a:lvl1pPr>
          </a:lstStyle>
          <a:p>
            <a:pPr>
              <a:defRPr/>
            </a:pPr>
            <a:fld id="{3BC5F3F8-1313-45B6-8539-86DFE08F083A}" type="slidenum">
              <a:rPr lang="lt-LT"/>
              <a:pPr>
                <a:defRPr/>
              </a:pPr>
              <a:t>‹#›</a:t>
            </a:fld>
            <a:endParaRPr lang="lt-LT" dirty="0"/>
          </a:p>
        </p:txBody>
      </p:sp>
      <p:sp>
        <p:nvSpPr>
          <p:cNvPr id="6" name="Rectangle 16"/>
          <p:cNvSpPr>
            <a:spLocks noGrp="1" noChangeArrowheads="1"/>
          </p:cNvSpPr>
          <p:nvPr>
            <p:ph type="dt" sz="half" idx="12"/>
          </p:nvPr>
        </p:nvSpPr>
        <p:spPr>
          <a:ln/>
        </p:spPr>
        <p:txBody>
          <a:bodyPr/>
          <a:lstStyle>
            <a:lvl1pPr>
              <a:defRPr/>
            </a:lvl1pPr>
          </a:lstStyle>
          <a:p>
            <a:pPr>
              <a:defRPr/>
            </a:pPr>
            <a:endParaRPr lang="lt-LT" dirty="0"/>
          </a:p>
        </p:txBody>
      </p:sp>
    </p:spTree>
    <p:extLst>
      <p:ext uri="{BB962C8B-B14F-4D97-AF65-F5344CB8AC3E}">
        <p14:creationId xmlns:p14="http://schemas.microsoft.com/office/powerpoint/2010/main" xmlns="" val="119246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Rectangle 2"/>
          <p:cNvSpPr>
            <a:spLocks noGrp="1" noChangeArrowheads="1"/>
          </p:cNvSpPr>
          <p:nvPr>
            <p:ph type="ftr" sz="quarter" idx="10"/>
          </p:nvPr>
        </p:nvSpPr>
        <p:spPr>
          <a:ln/>
        </p:spPr>
        <p:txBody>
          <a:bodyPr/>
          <a:lstStyle>
            <a:lvl1pPr>
              <a:defRPr/>
            </a:lvl1pPr>
          </a:lstStyle>
          <a:p>
            <a:pPr>
              <a:defRPr/>
            </a:pPr>
            <a:endParaRPr lang="lt-LT" dirty="0"/>
          </a:p>
        </p:txBody>
      </p:sp>
      <p:sp>
        <p:nvSpPr>
          <p:cNvPr id="5" name="Rectangle 3"/>
          <p:cNvSpPr>
            <a:spLocks noGrp="1" noChangeArrowheads="1"/>
          </p:cNvSpPr>
          <p:nvPr>
            <p:ph type="sldNum" sz="quarter" idx="11"/>
          </p:nvPr>
        </p:nvSpPr>
        <p:spPr>
          <a:ln/>
        </p:spPr>
        <p:txBody>
          <a:bodyPr/>
          <a:lstStyle>
            <a:lvl1pPr>
              <a:defRPr/>
            </a:lvl1pPr>
          </a:lstStyle>
          <a:p>
            <a:pPr>
              <a:defRPr/>
            </a:pPr>
            <a:fld id="{9B97BE3B-DE14-4E67-9918-FECDBCC96EDA}" type="slidenum">
              <a:rPr lang="lt-LT"/>
              <a:pPr>
                <a:defRPr/>
              </a:pPr>
              <a:t>‹#›</a:t>
            </a:fld>
            <a:endParaRPr lang="lt-LT" dirty="0"/>
          </a:p>
        </p:txBody>
      </p:sp>
      <p:sp>
        <p:nvSpPr>
          <p:cNvPr id="6" name="Rectangle 16"/>
          <p:cNvSpPr>
            <a:spLocks noGrp="1" noChangeArrowheads="1"/>
          </p:cNvSpPr>
          <p:nvPr>
            <p:ph type="dt" sz="half" idx="12"/>
          </p:nvPr>
        </p:nvSpPr>
        <p:spPr>
          <a:ln/>
        </p:spPr>
        <p:txBody>
          <a:bodyPr/>
          <a:lstStyle>
            <a:lvl1pPr>
              <a:defRPr/>
            </a:lvl1pPr>
          </a:lstStyle>
          <a:p>
            <a:pPr>
              <a:defRPr/>
            </a:pPr>
            <a:endParaRPr lang="lt-LT" dirty="0"/>
          </a:p>
        </p:txBody>
      </p:sp>
    </p:spTree>
    <p:extLst>
      <p:ext uri="{BB962C8B-B14F-4D97-AF65-F5344CB8AC3E}">
        <p14:creationId xmlns:p14="http://schemas.microsoft.com/office/powerpoint/2010/main" xmlns="" val="929264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smtClean="0"/>
              <a:t>Spustelėkite ruošinio teksto stiliams keisti</a:t>
            </a:r>
          </a:p>
        </p:txBody>
      </p:sp>
      <p:sp>
        <p:nvSpPr>
          <p:cNvPr id="4" name="Rectangle 2"/>
          <p:cNvSpPr>
            <a:spLocks noGrp="1" noChangeArrowheads="1"/>
          </p:cNvSpPr>
          <p:nvPr>
            <p:ph type="ftr" sz="quarter" idx="10"/>
          </p:nvPr>
        </p:nvSpPr>
        <p:spPr>
          <a:ln/>
        </p:spPr>
        <p:txBody>
          <a:bodyPr/>
          <a:lstStyle>
            <a:lvl1pPr>
              <a:defRPr/>
            </a:lvl1pPr>
          </a:lstStyle>
          <a:p>
            <a:pPr>
              <a:defRPr/>
            </a:pPr>
            <a:endParaRPr lang="lt-LT" dirty="0"/>
          </a:p>
        </p:txBody>
      </p:sp>
      <p:sp>
        <p:nvSpPr>
          <p:cNvPr id="5" name="Rectangle 3"/>
          <p:cNvSpPr>
            <a:spLocks noGrp="1" noChangeArrowheads="1"/>
          </p:cNvSpPr>
          <p:nvPr>
            <p:ph type="sldNum" sz="quarter" idx="11"/>
          </p:nvPr>
        </p:nvSpPr>
        <p:spPr>
          <a:ln/>
        </p:spPr>
        <p:txBody>
          <a:bodyPr/>
          <a:lstStyle>
            <a:lvl1pPr>
              <a:defRPr/>
            </a:lvl1pPr>
          </a:lstStyle>
          <a:p>
            <a:pPr>
              <a:defRPr/>
            </a:pPr>
            <a:fld id="{65449603-3065-474F-AEE0-A0940A591514}" type="slidenum">
              <a:rPr lang="lt-LT"/>
              <a:pPr>
                <a:defRPr/>
              </a:pPr>
              <a:t>‹#›</a:t>
            </a:fld>
            <a:endParaRPr lang="lt-LT" dirty="0"/>
          </a:p>
        </p:txBody>
      </p:sp>
      <p:sp>
        <p:nvSpPr>
          <p:cNvPr id="6" name="Rectangle 16"/>
          <p:cNvSpPr>
            <a:spLocks noGrp="1" noChangeArrowheads="1"/>
          </p:cNvSpPr>
          <p:nvPr>
            <p:ph type="dt" sz="half" idx="12"/>
          </p:nvPr>
        </p:nvSpPr>
        <p:spPr>
          <a:ln/>
        </p:spPr>
        <p:txBody>
          <a:bodyPr/>
          <a:lstStyle>
            <a:lvl1pPr>
              <a:defRPr/>
            </a:lvl1pPr>
          </a:lstStyle>
          <a:p>
            <a:pPr>
              <a:defRPr/>
            </a:pPr>
            <a:endParaRPr lang="lt-LT" dirty="0"/>
          </a:p>
        </p:txBody>
      </p:sp>
    </p:spTree>
    <p:extLst>
      <p:ext uri="{BB962C8B-B14F-4D97-AF65-F5344CB8AC3E}">
        <p14:creationId xmlns:p14="http://schemas.microsoft.com/office/powerpoint/2010/main" xmlns="" val="378943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Rectangle 2"/>
          <p:cNvSpPr>
            <a:spLocks noGrp="1" noChangeArrowheads="1"/>
          </p:cNvSpPr>
          <p:nvPr>
            <p:ph type="ftr" sz="quarter" idx="10"/>
          </p:nvPr>
        </p:nvSpPr>
        <p:spPr>
          <a:ln/>
        </p:spPr>
        <p:txBody>
          <a:bodyPr/>
          <a:lstStyle>
            <a:lvl1pPr>
              <a:defRPr/>
            </a:lvl1pPr>
          </a:lstStyle>
          <a:p>
            <a:pPr>
              <a:defRPr/>
            </a:pPr>
            <a:endParaRPr lang="lt-LT" dirty="0"/>
          </a:p>
        </p:txBody>
      </p:sp>
      <p:sp>
        <p:nvSpPr>
          <p:cNvPr id="6" name="Rectangle 3"/>
          <p:cNvSpPr>
            <a:spLocks noGrp="1" noChangeArrowheads="1"/>
          </p:cNvSpPr>
          <p:nvPr>
            <p:ph type="sldNum" sz="quarter" idx="11"/>
          </p:nvPr>
        </p:nvSpPr>
        <p:spPr>
          <a:ln/>
        </p:spPr>
        <p:txBody>
          <a:bodyPr/>
          <a:lstStyle>
            <a:lvl1pPr>
              <a:defRPr/>
            </a:lvl1pPr>
          </a:lstStyle>
          <a:p>
            <a:pPr>
              <a:defRPr/>
            </a:pPr>
            <a:fld id="{A95FA4BC-4594-44B4-8A72-CE2380FA8267}" type="slidenum">
              <a:rPr lang="lt-LT"/>
              <a:pPr>
                <a:defRPr/>
              </a:pPr>
              <a:t>‹#›</a:t>
            </a:fld>
            <a:endParaRPr lang="lt-LT" dirty="0"/>
          </a:p>
        </p:txBody>
      </p:sp>
      <p:sp>
        <p:nvSpPr>
          <p:cNvPr id="7" name="Rectangle 16"/>
          <p:cNvSpPr>
            <a:spLocks noGrp="1" noChangeArrowheads="1"/>
          </p:cNvSpPr>
          <p:nvPr>
            <p:ph type="dt" sz="half" idx="12"/>
          </p:nvPr>
        </p:nvSpPr>
        <p:spPr>
          <a:ln/>
        </p:spPr>
        <p:txBody>
          <a:bodyPr/>
          <a:lstStyle>
            <a:lvl1pPr>
              <a:defRPr/>
            </a:lvl1pPr>
          </a:lstStyle>
          <a:p>
            <a:pPr>
              <a:defRPr/>
            </a:pPr>
            <a:endParaRPr lang="lt-LT" dirty="0"/>
          </a:p>
        </p:txBody>
      </p:sp>
    </p:spTree>
    <p:extLst>
      <p:ext uri="{BB962C8B-B14F-4D97-AF65-F5344CB8AC3E}">
        <p14:creationId xmlns:p14="http://schemas.microsoft.com/office/powerpoint/2010/main" xmlns="" val="4252946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143000"/>
          </a:xfrm>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Rectangle 2"/>
          <p:cNvSpPr>
            <a:spLocks noGrp="1" noChangeArrowheads="1"/>
          </p:cNvSpPr>
          <p:nvPr>
            <p:ph type="ftr" sz="quarter" idx="10"/>
          </p:nvPr>
        </p:nvSpPr>
        <p:spPr>
          <a:ln/>
        </p:spPr>
        <p:txBody>
          <a:bodyPr/>
          <a:lstStyle>
            <a:lvl1pPr>
              <a:defRPr/>
            </a:lvl1pPr>
          </a:lstStyle>
          <a:p>
            <a:pPr>
              <a:defRPr/>
            </a:pPr>
            <a:endParaRPr lang="lt-LT" dirty="0"/>
          </a:p>
        </p:txBody>
      </p:sp>
      <p:sp>
        <p:nvSpPr>
          <p:cNvPr id="8" name="Rectangle 3"/>
          <p:cNvSpPr>
            <a:spLocks noGrp="1" noChangeArrowheads="1"/>
          </p:cNvSpPr>
          <p:nvPr>
            <p:ph type="sldNum" sz="quarter" idx="11"/>
          </p:nvPr>
        </p:nvSpPr>
        <p:spPr>
          <a:ln/>
        </p:spPr>
        <p:txBody>
          <a:bodyPr/>
          <a:lstStyle>
            <a:lvl1pPr>
              <a:defRPr/>
            </a:lvl1pPr>
          </a:lstStyle>
          <a:p>
            <a:pPr>
              <a:defRPr/>
            </a:pPr>
            <a:fld id="{600C0D59-7555-4437-A1E4-4323E2A39660}" type="slidenum">
              <a:rPr lang="lt-LT"/>
              <a:pPr>
                <a:defRPr/>
              </a:pPr>
              <a:t>‹#›</a:t>
            </a:fld>
            <a:endParaRPr lang="lt-LT" dirty="0"/>
          </a:p>
        </p:txBody>
      </p:sp>
      <p:sp>
        <p:nvSpPr>
          <p:cNvPr id="9" name="Rectangle 16"/>
          <p:cNvSpPr>
            <a:spLocks noGrp="1" noChangeArrowheads="1"/>
          </p:cNvSpPr>
          <p:nvPr>
            <p:ph type="dt" sz="half" idx="12"/>
          </p:nvPr>
        </p:nvSpPr>
        <p:spPr>
          <a:ln/>
        </p:spPr>
        <p:txBody>
          <a:bodyPr/>
          <a:lstStyle>
            <a:lvl1pPr>
              <a:defRPr/>
            </a:lvl1pPr>
          </a:lstStyle>
          <a:p>
            <a:pPr>
              <a:defRPr/>
            </a:pPr>
            <a:endParaRPr lang="lt-LT" dirty="0"/>
          </a:p>
        </p:txBody>
      </p:sp>
    </p:spTree>
    <p:extLst>
      <p:ext uri="{BB962C8B-B14F-4D97-AF65-F5344CB8AC3E}">
        <p14:creationId xmlns:p14="http://schemas.microsoft.com/office/powerpoint/2010/main" xmlns="" val="206608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Rectangle 2"/>
          <p:cNvSpPr>
            <a:spLocks noGrp="1" noChangeArrowheads="1"/>
          </p:cNvSpPr>
          <p:nvPr>
            <p:ph type="ftr" sz="quarter" idx="10"/>
          </p:nvPr>
        </p:nvSpPr>
        <p:spPr>
          <a:ln/>
        </p:spPr>
        <p:txBody>
          <a:bodyPr/>
          <a:lstStyle>
            <a:lvl1pPr>
              <a:defRPr/>
            </a:lvl1pPr>
          </a:lstStyle>
          <a:p>
            <a:pPr>
              <a:defRPr/>
            </a:pPr>
            <a:endParaRPr lang="lt-LT" dirty="0"/>
          </a:p>
        </p:txBody>
      </p:sp>
      <p:sp>
        <p:nvSpPr>
          <p:cNvPr id="4" name="Rectangle 3"/>
          <p:cNvSpPr>
            <a:spLocks noGrp="1" noChangeArrowheads="1"/>
          </p:cNvSpPr>
          <p:nvPr>
            <p:ph type="sldNum" sz="quarter" idx="11"/>
          </p:nvPr>
        </p:nvSpPr>
        <p:spPr>
          <a:ln/>
        </p:spPr>
        <p:txBody>
          <a:bodyPr/>
          <a:lstStyle>
            <a:lvl1pPr>
              <a:defRPr/>
            </a:lvl1pPr>
          </a:lstStyle>
          <a:p>
            <a:pPr>
              <a:defRPr/>
            </a:pPr>
            <a:fld id="{7A0E1941-5E48-4331-B326-D005BC49302C}" type="slidenum">
              <a:rPr lang="lt-LT"/>
              <a:pPr>
                <a:defRPr/>
              </a:pPr>
              <a:t>‹#›</a:t>
            </a:fld>
            <a:endParaRPr lang="lt-LT" dirty="0"/>
          </a:p>
        </p:txBody>
      </p:sp>
      <p:sp>
        <p:nvSpPr>
          <p:cNvPr id="5" name="Rectangle 16"/>
          <p:cNvSpPr>
            <a:spLocks noGrp="1" noChangeArrowheads="1"/>
          </p:cNvSpPr>
          <p:nvPr>
            <p:ph type="dt" sz="half" idx="12"/>
          </p:nvPr>
        </p:nvSpPr>
        <p:spPr>
          <a:ln/>
        </p:spPr>
        <p:txBody>
          <a:bodyPr/>
          <a:lstStyle>
            <a:lvl1pPr>
              <a:defRPr/>
            </a:lvl1pPr>
          </a:lstStyle>
          <a:p>
            <a:pPr>
              <a:defRPr/>
            </a:pPr>
            <a:endParaRPr lang="lt-LT" dirty="0"/>
          </a:p>
        </p:txBody>
      </p:sp>
    </p:spTree>
    <p:extLst>
      <p:ext uri="{BB962C8B-B14F-4D97-AF65-F5344CB8AC3E}">
        <p14:creationId xmlns:p14="http://schemas.microsoft.com/office/powerpoint/2010/main" xmlns="" val="3953652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lt-LT" dirty="0"/>
          </a:p>
        </p:txBody>
      </p:sp>
      <p:sp>
        <p:nvSpPr>
          <p:cNvPr id="3" name="Rectangle 3"/>
          <p:cNvSpPr>
            <a:spLocks noGrp="1" noChangeArrowheads="1"/>
          </p:cNvSpPr>
          <p:nvPr>
            <p:ph type="sldNum" sz="quarter" idx="11"/>
          </p:nvPr>
        </p:nvSpPr>
        <p:spPr>
          <a:ln/>
        </p:spPr>
        <p:txBody>
          <a:bodyPr/>
          <a:lstStyle>
            <a:lvl1pPr>
              <a:defRPr/>
            </a:lvl1pPr>
          </a:lstStyle>
          <a:p>
            <a:pPr>
              <a:defRPr/>
            </a:pPr>
            <a:fld id="{66791859-37F0-498C-92D6-85BB77862604}" type="slidenum">
              <a:rPr lang="lt-LT"/>
              <a:pPr>
                <a:defRPr/>
              </a:pPr>
              <a:t>‹#›</a:t>
            </a:fld>
            <a:endParaRPr lang="lt-LT" dirty="0"/>
          </a:p>
        </p:txBody>
      </p:sp>
      <p:sp>
        <p:nvSpPr>
          <p:cNvPr id="4" name="Rectangle 16"/>
          <p:cNvSpPr>
            <a:spLocks noGrp="1" noChangeArrowheads="1"/>
          </p:cNvSpPr>
          <p:nvPr>
            <p:ph type="dt" sz="half" idx="12"/>
          </p:nvPr>
        </p:nvSpPr>
        <p:spPr>
          <a:ln/>
        </p:spPr>
        <p:txBody>
          <a:bodyPr/>
          <a:lstStyle>
            <a:lvl1pPr>
              <a:defRPr/>
            </a:lvl1pPr>
          </a:lstStyle>
          <a:p>
            <a:pPr>
              <a:defRPr/>
            </a:pPr>
            <a:endParaRPr lang="lt-LT" dirty="0"/>
          </a:p>
        </p:txBody>
      </p:sp>
    </p:spTree>
    <p:extLst>
      <p:ext uri="{BB962C8B-B14F-4D97-AF65-F5344CB8AC3E}">
        <p14:creationId xmlns:p14="http://schemas.microsoft.com/office/powerpoint/2010/main" xmlns="" val="232429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Rectangle 2"/>
          <p:cNvSpPr>
            <a:spLocks noGrp="1" noChangeArrowheads="1"/>
          </p:cNvSpPr>
          <p:nvPr>
            <p:ph type="ftr" sz="quarter" idx="10"/>
          </p:nvPr>
        </p:nvSpPr>
        <p:spPr>
          <a:ln/>
        </p:spPr>
        <p:txBody>
          <a:bodyPr/>
          <a:lstStyle>
            <a:lvl1pPr>
              <a:defRPr/>
            </a:lvl1pPr>
          </a:lstStyle>
          <a:p>
            <a:pPr>
              <a:defRPr/>
            </a:pPr>
            <a:endParaRPr lang="lt-LT" dirty="0"/>
          </a:p>
        </p:txBody>
      </p:sp>
      <p:sp>
        <p:nvSpPr>
          <p:cNvPr id="6" name="Rectangle 3"/>
          <p:cNvSpPr>
            <a:spLocks noGrp="1" noChangeArrowheads="1"/>
          </p:cNvSpPr>
          <p:nvPr>
            <p:ph type="sldNum" sz="quarter" idx="11"/>
          </p:nvPr>
        </p:nvSpPr>
        <p:spPr>
          <a:ln/>
        </p:spPr>
        <p:txBody>
          <a:bodyPr/>
          <a:lstStyle>
            <a:lvl1pPr>
              <a:defRPr/>
            </a:lvl1pPr>
          </a:lstStyle>
          <a:p>
            <a:pPr>
              <a:defRPr/>
            </a:pPr>
            <a:fld id="{AEF50568-E705-4EC8-B4C6-4759A91D44E6}" type="slidenum">
              <a:rPr lang="lt-LT"/>
              <a:pPr>
                <a:defRPr/>
              </a:pPr>
              <a:t>‹#›</a:t>
            </a:fld>
            <a:endParaRPr lang="lt-LT" dirty="0"/>
          </a:p>
        </p:txBody>
      </p:sp>
      <p:sp>
        <p:nvSpPr>
          <p:cNvPr id="7" name="Rectangle 16"/>
          <p:cNvSpPr>
            <a:spLocks noGrp="1" noChangeArrowheads="1"/>
          </p:cNvSpPr>
          <p:nvPr>
            <p:ph type="dt" sz="half" idx="12"/>
          </p:nvPr>
        </p:nvSpPr>
        <p:spPr>
          <a:ln/>
        </p:spPr>
        <p:txBody>
          <a:bodyPr/>
          <a:lstStyle>
            <a:lvl1pPr>
              <a:defRPr/>
            </a:lvl1pPr>
          </a:lstStyle>
          <a:p>
            <a:pPr>
              <a:defRPr/>
            </a:pPr>
            <a:endParaRPr lang="lt-LT" dirty="0"/>
          </a:p>
        </p:txBody>
      </p:sp>
    </p:spTree>
    <p:extLst>
      <p:ext uri="{BB962C8B-B14F-4D97-AF65-F5344CB8AC3E}">
        <p14:creationId xmlns:p14="http://schemas.microsoft.com/office/powerpoint/2010/main" xmlns="" val="2507295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dirty="0" smtClean="0"/>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Rectangle 2"/>
          <p:cNvSpPr>
            <a:spLocks noGrp="1" noChangeArrowheads="1"/>
          </p:cNvSpPr>
          <p:nvPr>
            <p:ph type="ftr" sz="quarter" idx="10"/>
          </p:nvPr>
        </p:nvSpPr>
        <p:spPr>
          <a:ln/>
        </p:spPr>
        <p:txBody>
          <a:bodyPr/>
          <a:lstStyle>
            <a:lvl1pPr>
              <a:defRPr/>
            </a:lvl1pPr>
          </a:lstStyle>
          <a:p>
            <a:pPr>
              <a:defRPr/>
            </a:pPr>
            <a:endParaRPr lang="lt-LT" dirty="0"/>
          </a:p>
        </p:txBody>
      </p:sp>
      <p:sp>
        <p:nvSpPr>
          <p:cNvPr id="6" name="Rectangle 3"/>
          <p:cNvSpPr>
            <a:spLocks noGrp="1" noChangeArrowheads="1"/>
          </p:cNvSpPr>
          <p:nvPr>
            <p:ph type="sldNum" sz="quarter" idx="11"/>
          </p:nvPr>
        </p:nvSpPr>
        <p:spPr>
          <a:ln/>
        </p:spPr>
        <p:txBody>
          <a:bodyPr/>
          <a:lstStyle>
            <a:lvl1pPr>
              <a:defRPr/>
            </a:lvl1pPr>
          </a:lstStyle>
          <a:p>
            <a:pPr>
              <a:defRPr/>
            </a:pPr>
            <a:fld id="{594574E9-4CBA-4604-BCCA-420E4B26EF1D}" type="slidenum">
              <a:rPr lang="lt-LT"/>
              <a:pPr>
                <a:defRPr/>
              </a:pPr>
              <a:t>‹#›</a:t>
            </a:fld>
            <a:endParaRPr lang="lt-LT" dirty="0"/>
          </a:p>
        </p:txBody>
      </p:sp>
      <p:sp>
        <p:nvSpPr>
          <p:cNvPr id="7" name="Rectangle 16"/>
          <p:cNvSpPr>
            <a:spLocks noGrp="1" noChangeArrowheads="1"/>
          </p:cNvSpPr>
          <p:nvPr>
            <p:ph type="dt" sz="half" idx="12"/>
          </p:nvPr>
        </p:nvSpPr>
        <p:spPr>
          <a:ln/>
        </p:spPr>
        <p:txBody>
          <a:bodyPr/>
          <a:lstStyle>
            <a:lvl1pPr>
              <a:defRPr/>
            </a:lvl1pPr>
          </a:lstStyle>
          <a:p>
            <a:pPr>
              <a:defRPr/>
            </a:pPr>
            <a:endParaRPr lang="lt-LT" dirty="0"/>
          </a:p>
        </p:txBody>
      </p:sp>
    </p:spTree>
    <p:extLst>
      <p:ext uri="{BB962C8B-B14F-4D97-AF65-F5344CB8AC3E}">
        <p14:creationId xmlns:p14="http://schemas.microsoft.com/office/powerpoint/2010/main" xmlns="" val="301277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lt-LT" dirty="0"/>
          </a:p>
        </p:txBody>
      </p:sp>
      <p:sp>
        <p:nvSpPr>
          <p:cNvPr id="409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8A5F335F-75BE-4021-B04A-38991D9F4C81}" type="slidenum">
              <a:rPr lang="lt-LT"/>
              <a:pPr>
                <a:defRPr/>
              </a:pPr>
              <a:t>‹#›</a:t>
            </a:fld>
            <a:endParaRPr lang="lt-LT" dirty="0"/>
          </a:p>
        </p:txBody>
      </p:sp>
      <p:grpSp>
        <p:nvGrpSpPr>
          <p:cNvPr id="1028" name="Group 4"/>
          <p:cNvGrpSpPr>
            <a:grpSpLocks/>
          </p:cNvGrpSpPr>
          <p:nvPr/>
        </p:nvGrpSpPr>
        <p:grpSpPr bwMode="auto">
          <a:xfrm>
            <a:off x="0" y="0"/>
            <a:ext cx="8172450" cy="546100"/>
            <a:chOff x="0" y="0"/>
            <a:chExt cx="5760" cy="344"/>
          </a:xfrm>
        </p:grpSpPr>
        <p:sp>
          <p:nvSpPr>
            <p:cNvPr id="4101" name="Rectangle 5"/>
            <p:cNvSpPr>
              <a:spLocks noChangeArrowheads="1"/>
            </p:cNvSpPr>
            <p:nvPr/>
          </p:nvSpPr>
          <p:spPr bwMode="auto">
            <a:xfrm>
              <a:off x="0" y="0"/>
              <a:ext cx="180" cy="336"/>
            </a:xfrm>
            <a:prstGeom prst="rect">
              <a:avLst/>
            </a:prstGeom>
            <a:gradFill rotWithShape="1">
              <a:gsLst>
                <a:gs pos="0">
                  <a:srgbClr val="DFF1E7"/>
                </a:gs>
                <a:gs pos="100000">
                  <a:srgbClr val="96CEBF"/>
                </a:gs>
              </a:gsLst>
              <a:lin ang="2700000" scaled="1"/>
            </a:gradFill>
            <a:ln w="9525">
              <a:noFill/>
              <a:miter lim="800000"/>
              <a:headEnd/>
              <a:tailEnd/>
            </a:ln>
            <a:effectLst/>
          </p:spPr>
          <p:txBody>
            <a:bodyPr wrap="none" anchor="ctr"/>
            <a:lstStyle/>
            <a:p>
              <a:pPr algn="ctr">
                <a:defRPr/>
              </a:pPr>
              <a:endParaRPr lang="lt-LT" sz="2400" dirty="0">
                <a:latin typeface="Times New Roman" pitchFamily="18" charset="0"/>
              </a:endParaRPr>
            </a:p>
          </p:txBody>
        </p:sp>
        <p:sp>
          <p:nvSpPr>
            <p:cNvPr id="4102" name="Rectangle 6"/>
            <p:cNvSpPr>
              <a:spLocks noChangeArrowheads="1"/>
            </p:cNvSpPr>
            <p:nvPr/>
          </p:nvSpPr>
          <p:spPr bwMode="auto">
            <a:xfrm>
              <a:off x="260" y="85"/>
              <a:ext cx="5500" cy="173"/>
            </a:xfrm>
            <a:prstGeom prst="rect">
              <a:avLst/>
            </a:prstGeom>
            <a:gradFill rotWithShape="1">
              <a:gsLst>
                <a:gs pos="0">
                  <a:srgbClr val="DFF1E7"/>
                </a:gs>
                <a:gs pos="100000">
                  <a:srgbClr val="96CEBF"/>
                </a:gs>
              </a:gsLst>
              <a:lin ang="2700000" scaled="1"/>
            </a:gradFill>
            <a:ln w="9525">
              <a:noFill/>
              <a:miter lim="800000"/>
              <a:headEnd/>
              <a:tailEnd/>
            </a:ln>
          </p:spPr>
          <p:txBody>
            <a:bodyPr/>
            <a:lstStyle/>
            <a:p>
              <a:pPr>
                <a:defRPr/>
              </a:pPr>
              <a:endParaRPr lang="lt-LT" sz="2400" dirty="0">
                <a:latin typeface="Times New Roman" pitchFamily="18" charset="0"/>
              </a:endParaRPr>
            </a:p>
          </p:txBody>
        </p:sp>
        <p:sp>
          <p:nvSpPr>
            <p:cNvPr id="4103" name="Rectangle 7"/>
            <p:cNvSpPr>
              <a:spLocks noChangeArrowheads="1"/>
            </p:cNvSpPr>
            <p:nvPr/>
          </p:nvSpPr>
          <p:spPr bwMode="auto">
            <a:xfrm>
              <a:off x="258" y="85"/>
              <a:ext cx="85" cy="89"/>
            </a:xfrm>
            <a:prstGeom prst="rect">
              <a:avLst/>
            </a:prstGeom>
            <a:gradFill rotWithShape="1">
              <a:gsLst>
                <a:gs pos="0">
                  <a:srgbClr val="DFF1E7"/>
                </a:gs>
                <a:gs pos="100000">
                  <a:srgbClr val="96CEBF"/>
                </a:gs>
              </a:gsLst>
              <a:lin ang="2700000" scaled="1"/>
            </a:gradFill>
            <a:ln w="9525">
              <a:noFill/>
              <a:miter lim="800000"/>
              <a:headEnd/>
              <a:tailEnd/>
            </a:ln>
          </p:spPr>
          <p:txBody>
            <a:bodyPr/>
            <a:lstStyle/>
            <a:p>
              <a:pPr>
                <a:defRPr/>
              </a:pPr>
              <a:endParaRPr lang="lt-LT" dirty="0">
                <a:solidFill>
                  <a:schemeClr val="hlink"/>
                </a:solidFill>
              </a:endParaRPr>
            </a:p>
          </p:txBody>
        </p:sp>
        <p:sp>
          <p:nvSpPr>
            <p:cNvPr id="4104" name="Rectangle 8"/>
            <p:cNvSpPr>
              <a:spLocks noChangeArrowheads="1"/>
            </p:cNvSpPr>
            <p:nvPr/>
          </p:nvSpPr>
          <p:spPr bwMode="auto">
            <a:xfrm>
              <a:off x="345" y="0"/>
              <a:ext cx="88" cy="87"/>
            </a:xfrm>
            <a:prstGeom prst="rect">
              <a:avLst/>
            </a:prstGeom>
            <a:gradFill rotWithShape="1">
              <a:gsLst>
                <a:gs pos="0">
                  <a:srgbClr val="DFF1E7"/>
                </a:gs>
                <a:gs pos="100000">
                  <a:srgbClr val="96CEBF"/>
                </a:gs>
              </a:gsLst>
              <a:lin ang="2700000" scaled="1"/>
            </a:gradFill>
            <a:ln w="9525">
              <a:noFill/>
              <a:miter lim="800000"/>
              <a:headEnd/>
              <a:tailEnd/>
            </a:ln>
          </p:spPr>
          <p:txBody>
            <a:bodyPr/>
            <a:lstStyle/>
            <a:p>
              <a:pPr>
                <a:defRPr/>
              </a:pPr>
              <a:endParaRPr lang="lt-LT" dirty="0">
                <a:solidFill>
                  <a:schemeClr val="hlink"/>
                </a:solidFill>
              </a:endParaRPr>
            </a:p>
          </p:txBody>
        </p:sp>
        <p:sp>
          <p:nvSpPr>
            <p:cNvPr id="4105" name="Rectangle 9"/>
            <p:cNvSpPr>
              <a:spLocks noChangeArrowheads="1"/>
            </p:cNvSpPr>
            <p:nvPr/>
          </p:nvSpPr>
          <p:spPr bwMode="auto">
            <a:xfrm>
              <a:off x="345" y="85"/>
              <a:ext cx="88" cy="89"/>
            </a:xfrm>
            <a:prstGeom prst="rect">
              <a:avLst/>
            </a:prstGeom>
            <a:gradFill rotWithShape="1">
              <a:gsLst>
                <a:gs pos="0">
                  <a:srgbClr val="DFF1E7"/>
                </a:gs>
                <a:gs pos="100000">
                  <a:srgbClr val="96CEBF"/>
                </a:gs>
              </a:gsLst>
              <a:lin ang="2700000" scaled="1"/>
            </a:gradFill>
            <a:ln w="9525">
              <a:noFill/>
              <a:miter lim="800000"/>
              <a:headEnd/>
              <a:tailEnd/>
            </a:ln>
          </p:spPr>
          <p:txBody>
            <a:bodyPr/>
            <a:lstStyle/>
            <a:p>
              <a:pPr>
                <a:defRPr/>
              </a:pPr>
              <a:endParaRPr lang="lt-LT" dirty="0">
                <a:solidFill>
                  <a:schemeClr val="accent2"/>
                </a:solidFill>
              </a:endParaRPr>
            </a:p>
          </p:txBody>
        </p:sp>
        <p:sp>
          <p:nvSpPr>
            <p:cNvPr id="4106" name="Rectangle 10"/>
            <p:cNvSpPr>
              <a:spLocks noChangeArrowheads="1"/>
            </p:cNvSpPr>
            <p:nvPr/>
          </p:nvSpPr>
          <p:spPr bwMode="auto">
            <a:xfrm>
              <a:off x="173" y="173"/>
              <a:ext cx="85" cy="87"/>
            </a:xfrm>
            <a:prstGeom prst="rect">
              <a:avLst/>
            </a:prstGeom>
            <a:gradFill rotWithShape="1">
              <a:gsLst>
                <a:gs pos="0">
                  <a:srgbClr val="DFF1E7"/>
                </a:gs>
                <a:gs pos="100000">
                  <a:srgbClr val="96CEBF"/>
                </a:gs>
              </a:gsLst>
              <a:lin ang="2700000" scaled="1"/>
            </a:gradFill>
            <a:ln w="9525">
              <a:noFill/>
              <a:miter lim="800000"/>
              <a:headEnd/>
              <a:tailEnd/>
            </a:ln>
          </p:spPr>
          <p:txBody>
            <a:bodyPr/>
            <a:lstStyle/>
            <a:p>
              <a:pPr>
                <a:defRPr/>
              </a:pPr>
              <a:endParaRPr lang="lt-LT" dirty="0">
                <a:solidFill>
                  <a:schemeClr val="hlink"/>
                </a:solidFill>
              </a:endParaRPr>
            </a:p>
          </p:txBody>
        </p:sp>
        <p:sp>
          <p:nvSpPr>
            <p:cNvPr id="4107" name="Rectangle 11"/>
            <p:cNvSpPr>
              <a:spLocks noChangeArrowheads="1"/>
            </p:cNvSpPr>
            <p:nvPr/>
          </p:nvSpPr>
          <p:spPr bwMode="auto">
            <a:xfrm>
              <a:off x="83" y="86"/>
              <a:ext cx="92" cy="87"/>
            </a:xfrm>
            <a:prstGeom prst="rect">
              <a:avLst/>
            </a:prstGeom>
            <a:gradFill rotWithShape="1">
              <a:gsLst>
                <a:gs pos="0">
                  <a:srgbClr val="DFF1E7"/>
                </a:gs>
                <a:gs pos="100000">
                  <a:srgbClr val="96CEBF"/>
                </a:gs>
              </a:gsLst>
              <a:lin ang="2700000" scaled="1"/>
            </a:gradFill>
            <a:ln w="9525">
              <a:noFill/>
              <a:miter lim="800000"/>
              <a:headEnd/>
              <a:tailEnd/>
            </a:ln>
          </p:spPr>
          <p:txBody>
            <a:bodyPr/>
            <a:lstStyle/>
            <a:p>
              <a:pPr>
                <a:defRPr/>
              </a:pPr>
              <a:endParaRPr lang="lt-LT" sz="2400" dirty="0">
                <a:latin typeface="Times New Roman" pitchFamily="18" charset="0"/>
              </a:endParaRPr>
            </a:p>
          </p:txBody>
        </p:sp>
        <p:sp>
          <p:nvSpPr>
            <p:cNvPr id="4108" name="Rectangle 12"/>
            <p:cNvSpPr>
              <a:spLocks noChangeArrowheads="1"/>
            </p:cNvSpPr>
            <p:nvPr/>
          </p:nvSpPr>
          <p:spPr bwMode="auto">
            <a:xfrm>
              <a:off x="258" y="171"/>
              <a:ext cx="85" cy="87"/>
            </a:xfrm>
            <a:prstGeom prst="rect">
              <a:avLst/>
            </a:prstGeom>
            <a:gradFill rotWithShape="1">
              <a:gsLst>
                <a:gs pos="0">
                  <a:srgbClr val="DFF1E7"/>
                </a:gs>
                <a:gs pos="100000">
                  <a:srgbClr val="96CEBF"/>
                </a:gs>
              </a:gsLst>
              <a:lin ang="2700000" scaled="1"/>
            </a:gradFill>
            <a:ln w="9525">
              <a:noFill/>
              <a:miter lim="800000"/>
              <a:headEnd/>
              <a:tailEnd/>
            </a:ln>
          </p:spPr>
          <p:txBody>
            <a:bodyPr/>
            <a:lstStyle/>
            <a:p>
              <a:pPr>
                <a:defRPr/>
              </a:pPr>
              <a:endParaRPr lang="lt-LT" dirty="0">
                <a:solidFill>
                  <a:schemeClr val="accent2"/>
                </a:solidFill>
              </a:endParaRPr>
            </a:p>
          </p:txBody>
        </p:sp>
        <p:sp>
          <p:nvSpPr>
            <p:cNvPr id="4109" name="Rectangle 13"/>
            <p:cNvSpPr>
              <a:spLocks noChangeArrowheads="1"/>
            </p:cNvSpPr>
            <p:nvPr/>
          </p:nvSpPr>
          <p:spPr bwMode="auto">
            <a:xfrm>
              <a:off x="173" y="258"/>
              <a:ext cx="85" cy="86"/>
            </a:xfrm>
            <a:prstGeom prst="rect">
              <a:avLst/>
            </a:prstGeom>
            <a:gradFill rotWithShape="1">
              <a:gsLst>
                <a:gs pos="0">
                  <a:srgbClr val="DFF1E7"/>
                </a:gs>
                <a:gs pos="100000">
                  <a:srgbClr val="96CEBF"/>
                </a:gs>
              </a:gsLst>
              <a:lin ang="2700000" scaled="1"/>
            </a:gradFill>
            <a:ln w="9525">
              <a:noFill/>
              <a:miter lim="800000"/>
              <a:headEnd/>
              <a:tailEnd/>
            </a:ln>
          </p:spPr>
          <p:txBody>
            <a:bodyPr/>
            <a:lstStyle/>
            <a:p>
              <a:pPr>
                <a:defRPr/>
              </a:pPr>
              <a:endParaRPr lang="lt-LT" dirty="0">
                <a:solidFill>
                  <a:schemeClr val="accent2"/>
                </a:solidFill>
              </a:endParaRPr>
            </a:p>
          </p:txBody>
        </p:sp>
      </p:grpSp>
      <p:sp>
        <p:nvSpPr>
          <p:cNvPr id="1029" name="Rectangle 14"/>
          <p:cNvSpPr>
            <a:spLocks noGrp="1" noChangeArrowheads="1"/>
          </p:cNvSpPr>
          <p:nvPr>
            <p:ph type="title"/>
          </p:nvPr>
        </p:nvSpPr>
        <p:spPr bwMode="auto">
          <a:xfrm>
            <a:off x="457200" y="457200"/>
            <a:ext cx="771525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lt-LT" smtClean="0"/>
              <a:t>Spustelėkite, jei norite keisite ruoš. pav. stilių</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p>
        </p:txBody>
      </p:sp>
      <p:sp>
        <p:nvSpPr>
          <p:cNvPr id="411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lt-LT" dirty="0"/>
          </a:p>
        </p:txBody>
      </p:sp>
      <p:pic>
        <p:nvPicPr>
          <p:cNvPr id="1032" name="Picture 17" descr="SADM-logo_transp"/>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8243888" y="115888"/>
            <a:ext cx="731837"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0"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rgbClr val="C7E7D5"/>
        </a:buClr>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7E7D5"/>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rgbClr val="C7E7D5"/>
        </a:buClr>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C7E7D5"/>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C7E7D5"/>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C7E7D5"/>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C7E7D5"/>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C7E7D5"/>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C7E7D5"/>
        </a:buClr>
        <a:buFont typeface="Wingdings" pitchFamily="2" charset="2"/>
        <a:buChar char="§"/>
        <a:defRPr sz="2000">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1187624" y="1981200"/>
            <a:ext cx="7956376" cy="220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50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eaLnBrk="1" hangingPunct="1"/>
            <a:r>
              <a:rPr lang="lt-LT" sz="4000" b="1" dirty="0" smtClean="0">
                <a:ln w="1905"/>
                <a:solidFill>
                  <a:schemeClr val="accent1">
                    <a:lumMod val="50000"/>
                  </a:schemeClr>
                </a:solidFill>
                <a:effectLst>
                  <a:innerShdw blurRad="69850" dist="43180" dir="5400000">
                    <a:srgbClr val="000000">
                      <a:alpha val="65000"/>
                    </a:srgbClr>
                  </a:innerShdw>
                </a:effectLst>
              </a:rPr>
              <a:t>Aktyvios darbo rinkos politikos priemonių efektyvumas</a:t>
            </a:r>
          </a:p>
        </p:txBody>
      </p:sp>
      <p:sp>
        <p:nvSpPr>
          <p:cNvPr id="6" name="Rectangle 3"/>
          <p:cNvSpPr txBox="1">
            <a:spLocks noChangeArrowheads="1"/>
          </p:cNvSpPr>
          <p:nvPr/>
        </p:nvSpPr>
        <p:spPr bwMode="auto">
          <a:xfrm>
            <a:off x="3124200" y="4077072"/>
            <a:ext cx="6019800" cy="23762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rgbClr val="C7E7D5"/>
              </a:buClr>
              <a:buFont typeface="Wingdings" pitchFamily="2" charset="2"/>
              <a:buNone/>
              <a:defRPr sz="3400">
                <a:solidFill>
                  <a:schemeClr val="tx1"/>
                </a:solidFill>
                <a:latin typeface="+mn-lt"/>
                <a:ea typeface="+mn-ea"/>
                <a:cs typeface="+mn-cs"/>
              </a:defRPr>
            </a:lvl1pPr>
            <a:lvl2pPr marL="742950" indent="-285750" algn="l" rtl="0" eaLnBrk="0" fontAlgn="base" hangingPunct="0">
              <a:spcBef>
                <a:spcPct val="20000"/>
              </a:spcBef>
              <a:spcAft>
                <a:spcPct val="0"/>
              </a:spcAft>
              <a:buClr>
                <a:srgbClr val="C7E7D5"/>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rgbClr val="C7E7D5"/>
              </a:buClr>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C7E7D5"/>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C7E7D5"/>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C7E7D5"/>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C7E7D5"/>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C7E7D5"/>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C7E7D5"/>
              </a:buClr>
              <a:buFont typeface="Wingdings" pitchFamily="2" charset="2"/>
              <a:buChar char="§"/>
              <a:defRPr sz="2000">
                <a:solidFill>
                  <a:schemeClr val="tx1"/>
                </a:solidFill>
                <a:latin typeface="+mn-lt"/>
              </a:defRPr>
            </a:lvl9pPr>
          </a:lstStyle>
          <a:p>
            <a:pPr algn="ctr" eaLnBrk="1" hangingPunct="1"/>
            <a:endParaRPr lang="lt-LT" sz="2400" b="1" dirty="0" smtClean="0"/>
          </a:p>
          <a:p>
            <a:pPr algn="ctr" eaLnBrk="1" hangingPunct="1"/>
            <a:endParaRPr lang="lt-LT" sz="1800" b="1" dirty="0" smtClean="0"/>
          </a:p>
          <a:p>
            <a:pPr algn="ctr" eaLnBrk="1" hangingPunct="1"/>
            <a:r>
              <a:rPr lang="lt-LT" sz="1800" b="1" dirty="0" smtClean="0">
                <a:solidFill>
                  <a:schemeClr val="accent1">
                    <a:lumMod val="50000"/>
                  </a:schemeClr>
                </a:solidFill>
              </a:rPr>
              <a:t>Socialinės apsaugos ir darbo ministerija </a:t>
            </a:r>
          </a:p>
          <a:p>
            <a:pPr algn="ctr" eaLnBrk="1" hangingPunct="1"/>
            <a:r>
              <a:rPr lang="lt-LT" sz="1600" b="1" dirty="0" smtClean="0">
                <a:solidFill>
                  <a:schemeClr val="accent1">
                    <a:lumMod val="50000"/>
                  </a:schemeClr>
                </a:solidFill>
              </a:rPr>
              <a:t>2015 m. sausis</a:t>
            </a:r>
          </a:p>
        </p:txBody>
      </p:sp>
    </p:spTree>
    <p:extLst>
      <p:ext uri="{BB962C8B-B14F-4D97-AF65-F5344CB8AC3E}">
        <p14:creationId xmlns:p14="http://schemas.microsoft.com/office/powerpoint/2010/main" xmlns="" val="892950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23528" y="457200"/>
            <a:ext cx="7992888" cy="811560"/>
          </a:xfrm>
        </p:spPr>
        <p:txBody>
          <a:bodyPr/>
          <a:lstStyle/>
          <a:p>
            <a:pPr algn="ctr"/>
            <a:r>
              <a:rPr lang="lt-LT" sz="2400" b="1" dirty="0" smtClean="0">
                <a:solidFill>
                  <a:schemeClr val="accent1">
                    <a:lumMod val="50000"/>
                  </a:schemeClr>
                </a:solidFill>
              </a:rPr>
              <a:t>Paramos darbo vietoms steigti priemonių efektyvumas</a:t>
            </a:r>
            <a:endParaRPr lang="lt-LT" sz="2400" b="1" dirty="0">
              <a:solidFill>
                <a:schemeClr val="accent1">
                  <a:lumMod val="50000"/>
                </a:schemeClr>
              </a:solidFill>
            </a:endParaRPr>
          </a:p>
        </p:txBody>
      </p:sp>
      <p:sp>
        <p:nvSpPr>
          <p:cNvPr id="3" name="Turinio vietos rezervavimo ženklas 2"/>
          <p:cNvSpPr>
            <a:spLocks noGrp="1"/>
          </p:cNvSpPr>
          <p:nvPr>
            <p:ph idx="1"/>
          </p:nvPr>
        </p:nvSpPr>
        <p:spPr>
          <a:xfrm>
            <a:off x="457200" y="1556792"/>
            <a:ext cx="8435280" cy="4310608"/>
          </a:xfrm>
        </p:spPr>
        <p:txBody>
          <a:bodyPr/>
          <a:lstStyle/>
          <a:p>
            <a:r>
              <a:rPr lang="lt-LT" sz="1800" b="1" dirty="0" smtClean="0">
                <a:solidFill>
                  <a:schemeClr val="accent1">
                    <a:lumMod val="50000"/>
                  </a:schemeClr>
                </a:solidFill>
              </a:rPr>
              <a:t>Vidutinis paramos darbo vietoms steigti priemonių tiesioginės naudos rodiklis – 64 proc., t.y. išsaugota darbo vietų po 3 metų nuo jų įsteigimo.</a:t>
            </a:r>
          </a:p>
          <a:p>
            <a:endParaRPr lang="lt-LT" sz="1800" dirty="0" smtClean="0">
              <a:solidFill>
                <a:schemeClr val="accent1">
                  <a:lumMod val="50000"/>
                </a:schemeClr>
              </a:solidFill>
            </a:endParaRPr>
          </a:p>
          <a:p>
            <a:endParaRPr lang="lt-LT" sz="1800" dirty="0">
              <a:solidFill>
                <a:schemeClr val="accent1">
                  <a:lumMod val="50000"/>
                </a:schemeClr>
              </a:solidFill>
            </a:endParaRPr>
          </a:p>
          <a:p>
            <a:r>
              <a:rPr lang="lt-LT" sz="1800" b="1" dirty="0" smtClean="0">
                <a:solidFill>
                  <a:schemeClr val="accent1">
                    <a:lumMod val="50000"/>
                  </a:schemeClr>
                </a:solidFill>
              </a:rPr>
              <a:t>Paramos darbo vietoms steigti  priemonių tiesioginės </a:t>
            </a:r>
            <a:r>
              <a:rPr lang="lt-LT" sz="1800" b="1" dirty="0">
                <a:solidFill>
                  <a:schemeClr val="accent1">
                    <a:lumMod val="50000"/>
                  </a:schemeClr>
                </a:solidFill>
              </a:rPr>
              <a:t>naudos </a:t>
            </a:r>
            <a:r>
              <a:rPr lang="lt-LT" sz="1800" b="1" dirty="0" smtClean="0">
                <a:solidFill>
                  <a:schemeClr val="accent1">
                    <a:lumMod val="50000"/>
                  </a:schemeClr>
                </a:solidFill>
              </a:rPr>
              <a:t>rodikliai:</a:t>
            </a:r>
          </a:p>
          <a:p>
            <a:pPr marL="0" indent="0">
              <a:buNone/>
            </a:pPr>
            <a:endParaRPr lang="lt-LT" sz="800" dirty="0" smtClean="0">
              <a:solidFill>
                <a:schemeClr val="accent1">
                  <a:lumMod val="50000"/>
                </a:schemeClr>
              </a:solidFill>
            </a:endParaRPr>
          </a:p>
          <a:p>
            <a:r>
              <a:rPr lang="lt-LT" sz="1800" dirty="0" smtClean="0">
                <a:solidFill>
                  <a:schemeClr val="accent1">
                    <a:lumMod val="50000"/>
                  </a:schemeClr>
                </a:solidFill>
              </a:rPr>
              <a:t>Darbo vietų steigimo subsidijavimo – 66 proc.</a:t>
            </a:r>
          </a:p>
          <a:p>
            <a:pPr marL="0" indent="0">
              <a:buNone/>
            </a:pPr>
            <a:endParaRPr lang="lt-LT" sz="800" dirty="0">
              <a:solidFill>
                <a:schemeClr val="accent1">
                  <a:lumMod val="50000"/>
                </a:schemeClr>
              </a:solidFill>
            </a:endParaRPr>
          </a:p>
          <a:p>
            <a:r>
              <a:rPr lang="lt-LT" sz="1800" dirty="0" smtClean="0">
                <a:solidFill>
                  <a:schemeClr val="accent1">
                    <a:lumMod val="50000"/>
                  </a:schemeClr>
                </a:solidFill>
              </a:rPr>
              <a:t>Savarankiško užimtumo rėmimo – 51 proc.</a:t>
            </a:r>
          </a:p>
          <a:p>
            <a:pPr marL="0" indent="0">
              <a:buNone/>
            </a:pPr>
            <a:endParaRPr lang="lt-LT" sz="800" dirty="0">
              <a:solidFill>
                <a:schemeClr val="accent1">
                  <a:lumMod val="50000"/>
                </a:schemeClr>
              </a:solidFill>
            </a:endParaRPr>
          </a:p>
          <a:p>
            <a:r>
              <a:rPr lang="lt-LT" sz="1800" dirty="0" smtClean="0">
                <a:solidFill>
                  <a:schemeClr val="accent1">
                    <a:lumMod val="50000"/>
                  </a:schemeClr>
                </a:solidFill>
              </a:rPr>
              <a:t>Vietinių užimtumo iniciatyvų projektų – 74 proc.</a:t>
            </a:r>
          </a:p>
        </p:txBody>
      </p:sp>
      <p:sp>
        <p:nvSpPr>
          <p:cNvPr id="4" name="Skaidrės numerio vietos rezervavimo ženklas 3"/>
          <p:cNvSpPr>
            <a:spLocks noGrp="1"/>
          </p:cNvSpPr>
          <p:nvPr>
            <p:ph type="sldNum" sz="quarter" idx="11"/>
          </p:nvPr>
        </p:nvSpPr>
        <p:spPr/>
        <p:txBody>
          <a:bodyPr/>
          <a:lstStyle/>
          <a:p>
            <a:pPr>
              <a:defRPr/>
            </a:pPr>
            <a:fld id="{9B97BE3B-DE14-4E67-9918-FECDBCC96EDA}" type="slidenum">
              <a:rPr lang="lt-LT" smtClean="0"/>
              <a:pPr>
                <a:defRPr/>
              </a:pPr>
              <a:t>10</a:t>
            </a:fld>
            <a:endParaRPr lang="lt-LT" dirty="0"/>
          </a:p>
        </p:txBody>
      </p:sp>
    </p:spTree>
    <p:extLst>
      <p:ext uri="{BB962C8B-B14F-4D97-AF65-F5344CB8AC3E}">
        <p14:creationId xmlns:p14="http://schemas.microsoft.com/office/powerpoint/2010/main" xmlns="" val="4256536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kaidrės numerio vietos rezervavimo ženklas 3"/>
          <p:cNvSpPr>
            <a:spLocks noGrp="1"/>
          </p:cNvSpPr>
          <p:nvPr>
            <p:ph type="sldNum" sz="quarter" idx="11"/>
          </p:nvPr>
        </p:nvSpPr>
        <p:spPr/>
        <p:txBody>
          <a:bodyPr/>
          <a:lstStyle/>
          <a:p>
            <a:pPr>
              <a:defRPr/>
            </a:pPr>
            <a:fld id="{9B97BE3B-DE14-4E67-9918-FECDBCC96EDA}" type="slidenum">
              <a:rPr lang="lt-LT" smtClean="0"/>
              <a:pPr>
                <a:defRPr/>
              </a:pPr>
              <a:t>11</a:t>
            </a:fld>
            <a:endParaRPr lang="lt-LT" dirty="0"/>
          </a:p>
        </p:txBody>
      </p:sp>
      <p:sp>
        <p:nvSpPr>
          <p:cNvPr id="5" name="TextBox 4"/>
          <p:cNvSpPr txBox="1"/>
          <p:nvPr/>
        </p:nvSpPr>
        <p:spPr>
          <a:xfrm>
            <a:off x="2339752" y="2204864"/>
            <a:ext cx="3918060" cy="707886"/>
          </a:xfrm>
          <a:prstGeom prst="rect">
            <a:avLst/>
          </a:prstGeom>
          <a:noFill/>
        </p:spPr>
        <p:txBody>
          <a:bodyPr wrap="none" rtlCol="0">
            <a:spAutoFit/>
          </a:bodyPr>
          <a:lstStyle/>
          <a:p>
            <a:r>
              <a:rPr lang="lt-LT" sz="4000" b="1" dirty="0" smtClean="0">
                <a:solidFill>
                  <a:schemeClr val="accent1">
                    <a:lumMod val="50000"/>
                  </a:schemeClr>
                </a:solidFill>
              </a:rPr>
              <a:t>Ačiū už dėmesį</a:t>
            </a:r>
            <a:endParaRPr lang="lt-LT" sz="4000" b="1" dirty="0">
              <a:solidFill>
                <a:schemeClr val="accent1">
                  <a:lumMod val="50000"/>
                </a:schemeClr>
              </a:solidFill>
            </a:endParaRPr>
          </a:p>
        </p:txBody>
      </p:sp>
      <p:sp>
        <p:nvSpPr>
          <p:cNvPr id="6" name="Linksmas veidelis 5"/>
          <p:cNvSpPr/>
          <p:nvPr/>
        </p:nvSpPr>
        <p:spPr>
          <a:xfrm>
            <a:off x="4067944" y="3573016"/>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xmlns="" val="1936933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457200"/>
            <a:ext cx="7859216" cy="1171600"/>
          </a:xfrm>
        </p:spPr>
        <p:txBody>
          <a:bodyPr/>
          <a:lstStyle/>
          <a:p>
            <a:pPr algn="ctr"/>
            <a:r>
              <a:rPr lang="lt-LT" sz="2400" b="1" dirty="0">
                <a:solidFill>
                  <a:schemeClr val="accent1">
                    <a:lumMod val="50000"/>
                  </a:schemeClr>
                </a:solidFill>
              </a:rPr>
              <a:t>ES struktūrinės </a:t>
            </a:r>
            <a:r>
              <a:rPr lang="lt-LT" sz="2400" b="1" dirty="0" smtClean="0">
                <a:solidFill>
                  <a:schemeClr val="accent1">
                    <a:lumMod val="50000"/>
                  </a:schemeClr>
                </a:solidFill>
              </a:rPr>
              <a:t>paramos </a:t>
            </a:r>
            <a:r>
              <a:rPr lang="lt-LT" sz="1800" b="1" dirty="0" smtClean="0">
                <a:solidFill>
                  <a:schemeClr val="accent1">
                    <a:lumMod val="50000"/>
                  </a:schemeClr>
                </a:solidFill>
              </a:rPr>
              <a:t>(2007-2013 m.) </a:t>
            </a:r>
            <a:r>
              <a:rPr lang="lt-LT" sz="2400" b="1" dirty="0">
                <a:solidFill>
                  <a:schemeClr val="accent1">
                    <a:lumMod val="50000"/>
                  </a:schemeClr>
                </a:solidFill>
              </a:rPr>
              <a:t>poveikio gyvenimo kokybei, socialinės atskirties ir skurdo mažinimui Lietuvoje </a:t>
            </a:r>
            <a:r>
              <a:rPr lang="lt-LT" sz="2400" b="1" dirty="0" smtClean="0">
                <a:solidFill>
                  <a:schemeClr val="accent1">
                    <a:lumMod val="50000"/>
                  </a:schemeClr>
                </a:solidFill>
              </a:rPr>
              <a:t>vertinimo rezultatai (1)</a:t>
            </a:r>
            <a:endParaRPr lang="lt-LT" sz="2400" b="1" dirty="0">
              <a:solidFill>
                <a:schemeClr val="accent1">
                  <a:lumMod val="50000"/>
                </a:schemeClr>
              </a:solidFill>
            </a:endParaRPr>
          </a:p>
        </p:txBody>
      </p:sp>
      <p:sp>
        <p:nvSpPr>
          <p:cNvPr id="3" name="Turinio vietos rezervavimo ženklas 2"/>
          <p:cNvSpPr>
            <a:spLocks noGrp="1"/>
          </p:cNvSpPr>
          <p:nvPr>
            <p:ph idx="1"/>
          </p:nvPr>
        </p:nvSpPr>
        <p:spPr>
          <a:xfrm>
            <a:off x="457200" y="1772816"/>
            <a:ext cx="8229600" cy="4094584"/>
          </a:xfrm>
        </p:spPr>
        <p:txBody>
          <a:bodyPr/>
          <a:lstStyle/>
          <a:p>
            <a:r>
              <a:rPr lang="lt-LT" sz="1800" dirty="0" smtClean="0">
                <a:solidFill>
                  <a:schemeClr val="accent1">
                    <a:lumMod val="50000"/>
                  </a:schemeClr>
                </a:solidFill>
              </a:rPr>
              <a:t>Įgyvendintos </a:t>
            </a:r>
            <a:r>
              <a:rPr lang="lt-LT" sz="1800" dirty="0">
                <a:solidFill>
                  <a:schemeClr val="accent1">
                    <a:lumMod val="50000"/>
                  </a:schemeClr>
                </a:solidFill>
              </a:rPr>
              <a:t>ES struktūrinės paramos intervencijos, skirtos įdarbinimui ir užimtumui, darė teigiamą poveikį </a:t>
            </a:r>
            <a:r>
              <a:rPr lang="lt-LT" sz="1800" b="1" dirty="0" smtClean="0">
                <a:solidFill>
                  <a:schemeClr val="accent1">
                    <a:lumMod val="50000"/>
                  </a:schemeClr>
                </a:solidFill>
              </a:rPr>
              <a:t>Gerovės kokybės indekso (GKI) </a:t>
            </a:r>
            <a:r>
              <a:rPr lang="lt-LT" sz="1800" dirty="0" smtClean="0">
                <a:solidFill>
                  <a:schemeClr val="accent1">
                    <a:lumMod val="50000"/>
                  </a:schemeClr>
                </a:solidFill>
              </a:rPr>
              <a:t>rodikliui - </a:t>
            </a:r>
            <a:r>
              <a:rPr lang="lt-LT" sz="1800" i="1" dirty="0" smtClean="0">
                <a:solidFill>
                  <a:schemeClr val="accent1">
                    <a:lumMod val="50000"/>
                  </a:schemeClr>
                </a:solidFill>
              </a:rPr>
              <a:t>Vidutinės </a:t>
            </a:r>
            <a:r>
              <a:rPr lang="lt-LT" sz="1800" i="1" dirty="0">
                <a:solidFill>
                  <a:schemeClr val="accent1">
                    <a:lumMod val="50000"/>
                  </a:schemeClr>
                </a:solidFill>
              </a:rPr>
              <a:t>disponuojamos namų ūkio piniginės ir natūrinės pajamos per mėn</a:t>
            </a:r>
            <a:r>
              <a:rPr lang="lt-LT" sz="1800" i="1" dirty="0" smtClean="0">
                <a:solidFill>
                  <a:schemeClr val="accent1">
                    <a:lumMod val="50000"/>
                  </a:schemeClr>
                </a:solidFill>
              </a:rPr>
              <a:t>. </a:t>
            </a:r>
          </a:p>
          <a:p>
            <a:pPr marL="0" indent="0">
              <a:buNone/>
            </a:pPr>
            <a:r>
              <a:rPr lang="lt-LT" sz="1800" dirty="0" err="1" smtClean="0">
                <a:solidFill>
                  <a:schemeClr val="accent1">
                    <a:lumMod val="50000"/>
                  </a:schemeClr>
                </a:solidFill>
              </a:rPr>
              <a:t>Kontrafaktinio</a:t>
            </a:r>
            <a:r>
              <a:rPr lang="lt-LT" sz="1800" dirty="0" smtClean="0">
                <a:solidFill>
                  <a:schemeClr val="accent1">
                    <a:lumMod val="50000"/>
                  </a:schemeClr>
                </a:solidFill>
              </a:rPr>
              <a:t> </a:t>
            </a:r>
            <a:r>
              <a:rPr lang="lt-LT" sz="1800" dirty="0">
                <a:solidFill>
                  <a:schemeClr val="accent1">
                    <a:lumMod val="50000"/>
                  </a:schemeClr>
                </a:solidFill>
              </a:rPr>
              <a:t>poveikio vertinimo rezultatai </a:t>
            </a:r>
            <a:r>
              <a:rPr lang="lt-LT" sz="1800" dirty="0" smtClean="0">
                <a:solidFill>
                  <a:schemeClr val="accent1">
                    <a:lumMod val="50000"/>
                  </a:schemeClr>
                </a:solidFill>
              </a:rPr>
              <a:t>rodo, kad pasibaigus projektams:</a:t>
            </a:r>
          </a:p>
          <a:p>
            <a:r>
              <a:rPr lang="lt-LT" sz="1800" dirty="0" smtClean="0">
                <a:solidFill>
                  <a:schemeClr val="accent1">
                    <a:lumMod val="50000"/>
                  </a:schemeClr>
                </a:solidFill>
              </a:rPr>
              <a:t>darbo </a:t>
            </a:r>
            <a:r>
              <a:rPr lang="lt-LT" sz="1800" dirty="0">
                <a:solidFill>
                  <a:schemeClr val="accent1">
                    <a:lumMod val="50000"/>
                  </a:schemeClr>
                </a:solidFill>
              </a:rPr>
              <a:t>įgūdžių įgijimo rėmime dalyvavusių žmonių </a:t>
            </a:r>
            <a:r>
              <a:rPr lang="lt-LT" sz="1800" b="1" dirty="0">
                <a:solidFill>
                  <a:schemeClr val="accent1">
                    <a:lumMod val="50000"/>
                  </a:schemeClr>
                </a:solidFill>
              </a:rPr>
              <a:t>metinės pajamos buvo </a:t>
            </a:r>
            <a:r>
              <a:rPr lang="lt-LT" sz="1800" b="1" dirty="0" smtClean="0">
                <a:solidFill>
                  <a:schemeClr val="accent1">
                    <a:lumMod val="50000"/>
                  </a:schemeClr>
                </a:solidFill>
              </a:rPr>
              <a:t>1.348 </a:t>
            </a:r>
            <a:r>
              <a:rPr lang="lt-LT" sz="1800" b="1" dirty="0" err="1" smtClean="0">
                <a:solidFill>
                  <a:schemeClr val="accent1">
                    <a:lumMod val="50000"/>
                  </a:schemeClr>
                </a:solidFill>
              </a:rPr>
              <a:t>Eur</a:t>
            </a:r>
            <a:r>
              <a:rPr lang="lt-LT" sz="1800" b="1" dirty="0" smtClean="0">
                <a:solidFill>
                  <a:schemeClr val="accent1">
                    <a:lumMod val="50000"/>
                  </a:schemeClr>
                </a:solidFill>
              </a:rPr>
              <a:t> </a:t>
            </a:r>
            <a:r>
              <a:rPr lang="lt-LT" sz="1800" b="1" dirty="0">
                <a:solidFill>
                  <a:schemeClr val="accent1">
                    <a:lumMod val="50000"/>
                  </a:schemeClr>
                </a:solidFill>
              </a:rPr>
              <a:t>didesnės</a:t>
            </a:r>
            <a:r>
              <a:rPr lang="lt-LT" sz="1800" dirty="0">
                <a:solidFill>
                  <a:schemeClr val="accent1">
                    <a:lumMod val="50000"/>
                  </a:schemeClr>
                </a:solidFill>
              </a:rPr>
              <a:t> nei tuo atveju, jei jie nebūtų dalyvavę projekte. </a:t>
            </a:r>
            <a:r>
              <a:rPr lang="lt-LT" sz="1800" b="1" dirty="0" smtClean="0">
                <a:solidFill>
                  <a:schemeClr val="accent1">
                    <a:lumMod val="50000"/>
                  </a:schemeClr>
                </a:solidFill>
              </a:rPr>
              <a:t>Vidutinės</a:t>
            </a:r>
            <a:r>
              <a:rPr lang="lt-LT" sz="1800" dirty="0" smtClean="0">
                <a:solidFill>
                  <a:schemeClr val="accent1">
                    <a:lumMod val="50000"/>
                  </a:schemeClr>
                </a:solidFill>
              </a:rPr>
              <a:t> </a:t>
            </a:r>
            <a:r>
              <a:rPr lang="lt-LT" sz="1800" dirty="0">
                <a:solidFill>
                  <a:schemeClr val="accent1">
                    <a:lumMod val="50000"/>
                  </a:schemeClr>
                </a:solidFill>
              </a:rPr>
              <a:t>šioje priemonėje dalyvavusio asmens </a:t>
            </a:r>
            <a:r>
              <a:rPr lang="lt-LT" sz="1800" b="1" dirty="0" smtClean="0">
                <a:solidFill>
                  <a:schemeClr val="accent1">
                    <a:lumMod val="50000"/>
                  </a:schemeClr>
                </a:solidFill>
              </a:rPr>
              <a:t>disponuojamosios </a:t>
            </a:r>
            <a:r>
              <a:rPr lang="lt-LT" sz="1800" b="1" dirty="0">
                <a:solidFill>
                  <a:schemeClr val="accent1">
                    <a:lumMod val="50000"/>
                  </a:schemeClr>
                </a:solidFill>
              </a:rPr>
              <a:t>pajamos per mėnesį padidėjo maždaug </a:t>
            </a:r>
            <a:r>
              <a:rPr lang="lt-LT" sz="1800" b="1" dirty="0" smtClean="0">
                <a:solidFill>
                  <a:schemeClr val="accent1">
                    <a:lumMod val="50000"/>
                  </a:schemeClr>
                </a:solidFill>
              </a:rPr>
              <a:t>112 </a:t>
            </a:r>
            <a:r>
              <a:rPr lang="lt-LT" sz="1800" b="1" dirty="0" err="1" smtClean="0">
                <a:solidFill>
                  <a:schemeClr val="accent1">
                    <a:lumMod val="50000"/>
                  </a:schemeClr>
                </a:solidFill>
              </a:rPr>
              <a:t>Eur</a:t>
            </a:r>
            <a:r>
              <a:rPr lang="lt-LT" sz="1800" b="1" dirty="0" smtClean="0">
                <a:solidFill>
                  <a:schemeClr val="accent1">
                    <a:lumMod val="50000"/>
                  </a:schemeClr>
                </a:solidFill>
              </a:rPr>
              <a:t>. </a:t>
            </a:r>
          </a:p>
          <a:p>
            <a:endParaRPr lang="lt-LT" sz="800" b="1" dirty="0" smtClean="0">
              <a:solidFill>
                <a:schemeClr val="accent1">
                  <a:lumMod val="50000"/>
                </a:schemeClr>
              </a:solidFill>
            </a:endParaRPr>
          </a:p>
          <a:p>
            <a:r>
              <a:rPr lang="lt-LT" sz="1800" dirty="0" smtClean="0">
                <a:solidFill>
                  <a:schemeClr val="accent1">
                    <a:lumMod val="50000"/>
                  </a:schemeClr>
                </a:solidFill>
              </a:rPr>
              <a:t>neįgaliųjų </a:t>
            </a:r>
            <a:r>
              <a:rPr lang="lt-LT" sz="1800" dirty="0">
                <a:solidFill>
                  <a:schemeClr val="accent1">
                    <a:lumMod val="50000"/>
                  </a:schemeClr>
                </a:solidFill>
              </a:rPr>
              <a:t>pajamų didinimui buvo svarbus įdarbinimas subsidijuojant, nes pasibaigus projektui šioje priemonėje dalyvavusių neįgaliųjų </a:t>
            </a:r>
            <a:r>
              <a:rPr lang="lt-LT" sz="1800" b="1" dirty="0">
                <a:solidFill>
                  <a:schemeClr val="accent1">
                    <a:lumMod val="50000"/>
                  </a:schemeClr>
                </a:solidFill>
              </a:rPr>
              <a:t>metinės pajamos buvo didesnės </a:t>
            </a:r>
            <a:r>
              <a:rPr lang="lt-LT" sz="1800" b="1" dirty="0" smtClean="0">
                <a:solidFill>
                  <a:schemeClr val="accent1">
                    <a:lumMod val="50000"/>
                  </a:schemeClr>
                </a:solidFill>
              </a:rPr>
              <a:t>630 </a:t>
            </a:r>
            <a:r>
              <a:rPr lang="lt-LT" sz="1800" b="1" dirty="0" err="1" smtClean="0">
                <a:solidFill>
                  <a:schemeClr val="accent1">
                    <a:lumMod val="50000"/>
                  </a:schemeClr>
                </a:solidFill>
              </a:rPr>
              <a:t>Eur</a:t>
            </a:r>
            <a:r>
              <a:rPr lang="lt-LT" sz="1800" b="1" dirty="0" smtClean="0">
                <a:solidFill>
                  <a:schemeClr val="accent1">
                    <a:lumMod val="50000"/>
                  </a:schemeClr>
                </a:solidFill>
              </a:rPr>
              <a:t>. Vidutinės</a:t>
            </a:r>
            <a:r>
              <a:rPr lang="lt-LT" sz="1800" dirty="0" smtClean="0">
                <a:solidFill>
                  <a:schemeClr val="accent1">
                    <a:lumMod val="50000"/>
                  </a:schemeClr>
                </a:solidFill>
              </a:rPr>
              <a:t> </a:t>
            </a:r>
            <a:r>
              <a:rPr lang="lt-LT" sz="1800" dirty="0">
                <a:solidFill>
                  <a:schemeClr val="accent1">
                    <a:lumMod val="50000"/>
                  </a:schemeClr>
                </a:solidFill>
              </a:rPr>
              <a:t>namų ūkio </a:t>
            </a:r>
            <a:r>
              <a:rPr lang="lt-LT" sz="1800" b="1" dirty="0">
                <a:solidFill>
                  <a:schemeClr val="accent1">
                    <a:lumMod val="50000"/>
                  </a:schemeClr>
                </a:solidFill>
              </a:rPr>
              <a:t>disponuojamosios pajamos per mėnesį padidėjo maždaug </a:t>
            </a:r>
            <a:r>
              <a:rPr lang="lt-LT" sz="1800" b="1" dirty="0" smtClean="0">
                <a:solidFill>
                  <a:schemeClr val="accent1">
                    <a:lumMod val="50000"/>
                  </a:schemeClr>
                </a:solidFill>
              </a:rPr>
              <a:t>52 </a:t>
            </a:r>
            <a:r>
              <a:rPr lang="lt-LT" sz="1800" b="1" dirty="0" err="1" smtClean="0">
                <a:solidFill>
                  <a:schemeClr val="accent1">
                    <a:lumMod val="50000"/>
                  </a:schemeClr>
                </a:solidFill>
              </a:rPr>
              <a:t>Eur</a:t>
            </a:r>
            <a:r>
              <a:rPr lang="lt-LT" sz="1800" b="1" dirty="0" smtClean="0">
                <a:solidFill>
                  <a:schemeClr val="accent1">
                    <a:lumMod val="50000"/>
                  </a:schemeClr>
                </a:solidFill>
              </a:rPr>
              <a:t>.</a:t>
            </a:r>
            <a:endParaRPr lang="lt-LT" sz="1800" b="1" dirty="0">
              <a:solidFill>
                <a:schemeClr val="accent1">
                  <a:lumMod val="50000"/>
                </a:schemeClr>
              </a:solidFill>
            </a:endParaRPr>
          </a:p>
        </p:txBody>
      </p:sp>
      <p:sp>
        <p:nvSpPr>
          <p:cNvPr id="4" name="Skaidrės numerio vietos rezervavimo ženklas 3"/>
          <p:cNvSpPr>
            <a:spLocks noGrp="1"/>
          </p:cNvSpPr>
          <p:nvPr>
            <p:ph type="sldNum" sz="quarter" idx="11"/>
          </p:nvPr>
        </p:nvSpPr>
        <p:spPr/>
        <p:txBody>
          <a:bodyPr/>
          <a:lstStyle/>
          <a:p>
            <a:pPr>
              <a:defRPr/>
            </a:pPr>
            <a:fld id="{9B97BE3B-DE14-4E67-9918-FECDBCC96EDA}" type="slidenum">
              <a:rPr lang="lt-LT" smtClean="0"/>
              <a:pPr>
                <a:defRPr/>
              </a:pPr>
              <a:t>2</a:t>
            </a:fld>
            <a:endParaRPr lang="lt-LT" dirty="0"/>
          </a:p>
        </p:txBody>
      </p:sp>
    </p:spTree>
    <p:extLst>
      <p:ext uri="{BB962C8B-B14F-4D97-AF65-F5344CB8AC3E}">
        <p14:creationId xmlns:p14="http://schemas.microsoft.com/office/powerpoint/2010/main" xmlns="" val="2251294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457200"/>
            <a:ext cx="7859216" cy="1171600"/>
          </a:xfrm>
        </p:spPr>
        <p:txBody>
          <a:bodyPr/>
          <a:lstStyle/>
          <a:p>
            <a:pPr algn="ctr"/>
            <a:r>
              <a:rPr lang="lt-LT" sz="2400" b="1" dirty="0">
                <a:solidFill>
                  <a:schemeClr val="accent1">
                    <a:lumMod val="50000"/>
                  </a:schemeClr>
                </a:solidFill>
              </a:rPr>
              <a:t>ES struktūrinės </a:t>
            </a:r>
            <a:r>
              <a:rPr lang="lt-LT" sz="2400" b="1" dirty="0" smtClean="0">
                <a:solidFill>
                  <a:schemeClr val="accent1">
                    <a:lumMod val="50000"/>
                  </a:schemeClr>
                </a:solidFill>
              </a:rPr>
              <a:t>paramos </a:t>
            </a:r>
            <a:r>
              <a:rPr lang="lt-LT" sz="1800" b="1" dirty="0" smtClean="0">
                <a:solidFill>
                  <a:schemeClr val="accent1">
                    <a:lumMod val="50000"/>
                  </a:schemeClr>
                </a:solidFill>
              </a:rPr>
              <a:t>(2007-2013 m.) </a:t>
            </a:r>
            <a:r>
              <a:rPr lang="lt-LT" sz="2400" b="1" dirty="0">
                <a:solidFill>
                  <a:schemeClr val="accent1">
                    <a:lumMod val="50000"/>
                  </a:schemeClr>
                </a:solidFill>
              </a:rPr>
              <a:t>poveikio gyvenimo kokybei, socialinės atskirties ir skurdo mažinimui Lietuvoje </a:t>
            </a:r>
            <a:r>
              <a:rPr lang="lt-LT" sz="2400" b="1" dirty="0" smtClean="0">
                <a:solidFill>
                  <a:schemeClr val="accent1">
                    <a:lumMod val="50000"/>
                  </a:schemeClr>
                </a:solidFill>
              </a:rPr>
              <a:t>vertinimo rezultatai (2)</a:t>
            </a:r>
            <a:endParaRPr lang="lt-LT" sz="2400" b="1" dirty="0">
              <a:solidFill>
                <a:schemeClr val="accent1">
                  <a:lumMod val="50000"/>
                </a:schemeClr>
              </a:solidFill>
            </a:endParaRPr>
          </a:p>
        </p:txBody>
      </p:sp>
      <p:sp>
        <p:nvSpPr>
          <p:cNvPr id="3" name="Turinio vietos rezervavimo ženklas 2"/>
          <p:cNvSpPr>
            <a:spLocks noGrp="1"/>
          </p:cNvSpPr>
          <p:nvPr>
            <p:ph idx="1"/>
          </p:nvPr>
        </p:nvSpPr>
        <p:spPr>
          <a:xfrm>
            <a:off x="395536" y="1772816"/>
            <a:ext cx="8291264" cy="4464496"/>
          </a:xfrm>
        </p:spPr>
        <p:txBody>
          <a:bodyPr/>
          <a:lstStyle/>
          <a:p>
            <a:r>
              <a:rPr lang="lt-LT" sz="1800" dirty="0">
                <a:solidFill>
                  <a:schemeClr val="accent1">
                    <a:lumMod val="50000"/>
                  </a:schemeClr>
                </a:solidFill>
              </a:rPr>
              <a:t>Antra pagal nustatytą poveikio stiprumą buvo ADRP priemonė </a:t>
            </a:r>
            <a:r>
              <a:rPr lang="lt-LT" sz="1800" dirty="0" smtClean="0">
                <a:solidFill>
                  <a:schemeClr val="accent1">
                    <a:lumMod val="50000"/>
                  </a:schemeClr>
                </a:solidFill>
              </a:rPr>
              <a:t>- </a:t>
            </a:r>
            <a:r>
              <a:rPr lang="lt-LT" sz="1800" b="1" dirty="0" smtClean="0">
                <a:solidFill>
                  <a:schemeClr val="accent1">
                    <a:lumMod val="50000"/>
                  </a:schemeClr>
                </a:solidFill>
              </a:rPr>
              <a:t>profesinis</a:t>
            </a:r>
            <a:r>
              <a:rPr lang="lt-LT" sz="1800" dirty="0" smtClean="0">
                <a:solidFill>
                  <a:schemeClr val="accent1">
                    <a:lumMod val="50000"/>
                  </a:schemeClr>
                </a:solidFill>
              </a:rPr>
              <a:t> </a:t>
            </a:r>
            <a:r>
              <a:rPr lang="lt-LT" sz="1800" b="1" dirty="0" smtClean="0">
                <a:solidFill>
                  <a:schemeClr val="accent1">
                    <a:lumMod val="50000"/>
                  </a:schemeClr>
                </a:solidFill>
              </a:rPr>
              <a:t>mokymas</a:t>
            </a:r>
            <a:r>
              <a:rPr lang="lt-LT" sz="1800" dirty="0" smtClean="0">
                <a:solidFill>
                  <a:schemeClr val="accent1">
                    <a:lumMod val="50000"/>
                  </a:schemeClr>
                </a:solidFill>
              </a:rPr>
              <a:t>, </a:t>
            </a:r>
            <a:r>
              <a:rPr lang="lt-LT" sz="1800" dirty="0">
                <a:solidFill>
                  <a:schemeClr val="accent1">
                    <a:lumMod val="50000"/>
                  </a:schemeClr>
                </a:solidFill>
              </a:rPr>
              <a:t>nes šioje priemonėje dalyvavusių bedarbių metinės pajamos po projekto įgyvendinimo buvo </a:t>
            </a:r>
            <a:r>
              <a:rPr lang="lt-LT" sz="1800" b="1" dirty="0" smtClean="0">
                <a:solidFill>
                  <a:schemeClr val="accent1">
                    <a:lumMod val="50000"/>
                  </a:schemeClr>
                </a:solidFill>
              </a:rPr>
              <a:t>458 </a:t>
            </a:r>
            <a:r>
              <a:rPr lang="lt-LT" sz="1800" b="1" dirty="0" err="1" smtClean="0">
                <a:solidFill>
                  <a:schemeClr val="accent1">
                    <a:lumMod val="50000"/>
                  </a:schemeClr>
                </a:solidFill>
              </a:rPr>
              <a:t>Eur</a:t>
            </a:r>
            <a:r>
              <a:rPr lang="lt-LT" sz="1800" b="1" dirty="0" smtClean="0">
                <a:solidFill>
                  <a:schemeClr val="accent1">
                    <a:lumMod val="50000"/>
                  </a:schemeClr>
                </a:solidFill>
              </a:rPr>
              <a:t> </a:t>
            </a:r>
            <a:r>
              <a:rPr lang="lt-LT" sz="1800" b="1" dirty="0">
                <a:solidFill>
                  <a:schemeClr val="accent1">
                    <a:lumMod val="50000"/>
                  </a:schemeClr>
                </a:solidFill>
              </a:rPr>
              <a:t>didesnės </a:t>
            </a:r>
            <a:r>
              <a:rPr lang="lt-LT" sz="1800" dirty="0">
                <a:solidFill>
                  <a:schemeClr val="accent1">
                    <a:lumMod val="50000"/>
                  </a:schemeClr>
                </a:solidFill>
              </a:rPr>
              <a:t>nei tuo atveju, jei jie nebūtų dalyvavę projekte. </a:t>
            </a:r>
            <a:endParaRPr lang="lt-LT" sz="1800" dirty="0" smtClean="0">
              <a:solidFill>
                <a:schemeClr val="accent1">
                  <a:lumMod val="50000"/>
                </a:schemeClr>
              </a:solidFill>
            </a:endParaRPr>
          </a:p>
          <a:p>
            <a:endParaRPr lang="lt-LT" sz="800" dirty="0" smtClean="0">
              <a:solidFill>
                <a:schemeClr val="accent1">
                  <a:lumMod val="50000"/>
                </a:schemeClr>
              </a:solidFill>
            </a:endParaRPr>
          </a:p>
          <a:p>
            <a:r>
              <a:rPr lang="lt-LT" sz="1800" dirty="0" smtClean="0">
                <a:solidFill>
                  <a:schemeClr val="accent1">
                    <a:lumMod val="50000"/>
                  </a:schemeClr>
                </a:solidFill>
              </a:rPr>
              <a:t>Darbo </a:t>
            </a:r>
            <a:r>
              <a:rPr lang="lt-LT" sz="1800" dirty="0">
                <a:solidFill>
                  <a:schemeClr val="accent1">
                    <a:lumMod val="50000"/>
                  </a:schemeClr>
                </a:solidFill>
              </a:rPr>
              <a:t>rotacija turi stiprų poveikį dalyvių įsidarbinimui, darbo dienų skaičiui ir pajamoms projekto įgyvendinimo metu, bet po intervencijos priemonės poveikis ryškiai susilpnėja. </a:t>
            </a:r>
            <a:endParaRPr lang="lt-LT" sz="1800" dirty="0" smtClean="0">
              <a:solidFill>
                <a:schemeClr val="accent1">
                  <a:lumMod val="50000"/>
                </a:schemeClr>
              </a:solidFill>
            </a:endParaRPr>
          </a:p>
          <a:p>
            <a:endParaRPr lang="lt-LT" sz="800" dirty="0" smtClean="0">
              <a:solidFill>
                <a:schemeClr val="accent1">
                  <a:lumMod val="50000"/>
                </a:schemeClr>
              </a:solidFill>
            </a:endParaRPr>
          </a:p>
          <a:p>
            <a:r>
              <a:rPr lang="lt-LT" sz="1800" dirty="0" smtClean="0">
                <a:solidFill>
                  <a:schemeClr val="accent1">
                    <a:lumMod val="50000"/>
                  </a:schemeClr>
                </a:solidFill>
              </a:rPr>
              <a:t>Panašia </a:t>
            </a:r>
            <a:r>
              <a:rPr lang="lt-LT" sz="1800" dirty="0">
                <a:solidFill>
                  <a:schemeClr val="accent1">
                    <a:lumMod val="50000"/>
                  </a:schemeClr>
                </a:solidFill>
              </a:rPr>
              <a:t>trajektorija kinta ir įdarbinimo subsidijuojant poveikis, nors pastaroji priemonė pagal intervencijos logiką yra orientuota į ilgalaikius užimtumo didinimo tikslus. </a:t>
            </a:r>
            <a:endParaRPr lang="lt-LT" sz="1800" dirty="0" smtClean="0">
              <a:solidFill>
                <a:schemeClr val="accent1">
                  <a:lumMod val="50000"/>
                </a:schemeClr>
              </a:solidFill>
            </a:endParaRPr>
          </a:p>
          <a:p>
            <a:endParaRPr lang="lt-LT" sz="800" dirty="0" smtClean="0">
              <a:solidFill>
                <a:schemeClr val="accent1">
                  <a:lumMod val="50000"/>
                </a:schemeClr>
              </a:solidFill>
            </a:endParaRPr>
          </a:p>
          <a:p>
            <a:r>
              <a:rPr lang="lt-LT" sz="1800" dirty="0" smtClean="0">
                <a:solidFill>
                  <a:schemeClr val="accent1">
                    <a:lumMod val="50000"/>
                  </a:schemeClr>
                </a:solidFill>
              </a:rPr>
              <a:t>Silpniausią </a:t>
            </a:r>
            <a:r>
              <a:rPr lang="lt-LT" sz="1800" dirty="0">
                <a:solidFill>
                  <a:schemeClr val="accent1">
                    <a:lumMod val="50000"/>
                  </a:schemeClr>
                </a:solidFill>
              </a:rPr>
              <a:t>poveikį po intervencijos turėjo viešieji darbai. Į šią priemonę reikėtų žiūrėti tik kaip į laikino užimtumo garantą, kuris buvo tinkamas ir reikalingas ekonominės krizės laikotarpiu.</a:t>
            </a:r>
            <a:endParaRPr lang="lt-LT" sz="1800" i="1" dirty="0" smtClean="0">
              <a:solidFill>
                <a:schemeClr val="accent1">
                  <a:lumMod val="50000"/>
                </a:schemeClr>
              </a:solidFill>
            </a:endParaRPr>
          </a:p>
        </p:txBody>
      </p:sp>
      <p:sp>
        <p:nvSpPr>
          <p:cNvPr id="4" name="Skaidrės numerio vietos rezervavimo ženklas 3"/>
          <p:cNvSpPr>
            <a:spLocks noGrp="1"/>
          </p:cNvSpPr>
          <p:nvPr>
            <p:ph type="sldNum" sz="quarter" idx="11"/>
          </p:nvPr>
        </p:nvSpPr>
        <p:spPr/>
        <p:txBody>
          <a:bodyPr/>
          <a:lstStyle/>
          <a:p>
            <a:pPr>
              <a:defRPr/>
            </a:pPr>
            <a:fld id="{9B97BE3B-DE14-4E67-9918-FECDBCC96EDA}" type="slidenum">
              <a:rPr lang="lt-LT" smtClean="0"/>
              <a:pPr>
                <a:defRPr/>
              </a:pPr>
              <a:t>3</a:t>
            </a:fld>
            <a:endParaRPr lang="lt-LT" dirty="0"/>
          </a:p>
        </p:txBody>
      </p:sp>
    </p:spTree>
    <p:extLst>
      <p:ext uri="{BB962C8B-B14F-4D97-AF65-F5344CB8AC3E}">
        <p14:creationId xmlns:p14="http://schemas.microsoft.com/office/powerpoint/2010/main" xmlns="" val="3115124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457200"/>
            <a:ext cx="7859216" cy="1171600"/>
          </a:xfrm>
        </p:spPr>
        <p:txBody>
          <a:bodyPr/>
          <a:lstStyle/>
          <a:p>
            <a:pPr algn="ctr"/>
            <a:r>
              <a:rPr lang="lt-LT" sz="2400" b="1" dirty="0">
                <a:solidFill>
                  <a:schemeClr val="accent1">
                    <a:lumMod val="50000"/>
                  </a:schemeClr>
                </a:solidFill>
              </a:rPr>
              <a:t>ES struktūrinės </a:t>
            </a:r>
            <a:r>
              <a:rPr lang="lt-LT" sz="2400" b="1" dirty="0" smtClean="0">
                <a:solidFill>
                  <a:schemeClr val="accent1">
                    <a:lumMod val="50000"/>
                  </a:schemeClr>
                </a:solidFill>
              </a:rPr>
              <a:t>paramos </a:t>
            </a:r>
            <a:r>
              <a:rPr lang="lt-LT" sz="1800" b="1" dirty="0" smtClean="0">
                <a:solidFill>
                  <a:schemeClr val="accent1">
                    <a:lumMod val="50000"/>
                  </a:schemeClr>
                </a:solidFill>
              </a:rPr>
              <a:t>(2007-2013 m.) </a:t>
            </a:r>
            <a:r>
              <a:rPr lang="lt-LT" sz="2400" b="1" dirty="0">
                <a:solidFill>
                  <a:schemeClr val="accent1">
                    <a:lumMod val="50000"/>
                  </a:schemeClr>
                </a:solidFill>
              </a:rPr>
              <a:t>poveikio gyvenimo kokybei, socialinės atskirties ir skurdo mažinimui Lietuvoje </a:t>
            </a:r>
            <a:r>
              <a:rPr lang="lt-LT" sz="2400" b="1" dirty="0" smtClean="0">
                <a:solidFill>
                  <a:schemeClr val="accent1">
                    <a:lumMod val="50000"/>
                  </a:schemeClr>
                </a:solidFill>
              </a:rPr>
              <a:t>vertinimo rezultatai (3)</a:t>
            </a:r>
            <a:endParaRPr lang="lt-LT" sz="2400" b="1" dirty="0">
              <a:solidFill>
                <a:schemeClr val="accent1">
                  <a:lumMod val="50000"/>
                </a:schemeClr>
              </a:solidFill>
            </a:endParaRPr>
          </a:p>
        </p:txBody>
      </p:sp>
      <p:sp>
        <p:nvSpPr>
          <p:cNvPr id="3" name="Turinio vietos rezervavimo ženklas 2"/>
          <p:cNvSpPr>
            <a:spLocks noGrp="1"/>
          </p:cNvSpPr>
          <p:nvPr>
            <p:ph idx="1"/>
          </p:nvPr>
        </p:nvSpPr>
        <p:spPr>
          <a:xfrm>
            <a:off x="395536" y="1772816"/>
            <a:ext cx="8291264" cy="4464496"/>
          </a:xfrm>
        </p:spPr>
        <p:txBody>
          <a:bodyPr/>
          <a:lstStyle/>
          <a:p>
            <a:r>
              <a:rPr lang="lt-LT" sz="1800" dirty="0">
                <a:solidFill>
                  <a:schemeClr val="accent1">
                    <a:lumMod val="50000"/>
                  </a:schemeClr>
                </a:solidFill>
              </a:rPr>
              <a:t>Vertinant ES struktūrinės paramos poveikį GKI rodikliui </a:t>
            </a:r>
            <a:r>
              <a:rPr lang="lt-LT" sz="1800" dirty="0" smtClean="0">
                <a:solidFill>
                  <a:schemeClr val="accent1">
                    <a:lumMod val="50000"/>
                  </a:schemeClr>
                </a:solidFill>
              </a:rPr>
              <a:t>- „</a:t>
            </a:r>
            <a:r>
              <a:rPr lang="lt-LT" sz="1800" dirty="0">
                <a:solidFill>
                  <a:schemeClr val="accent1">
                    <a:lumMod val="50000"/>
                  </a:schemeClr>
                </a:solidFill>
              </a:rPr>
              <a:t>Darbo biržoje įregistruoti bedarbiai“, galima daryti prielaidą, kad dėl vykdytų ADRP priemonių kasmet įsidarbindavusių ir ilgiau nei 1 m. darbo rinkoje išsilaikiusių šių priemonių dalyvių skaičius vidutiniškai sudarė apie 6 proc. kasmet darbo biržoje registruotų bedarbių skaičiaus. </a:t>
            </a:r>
            <a:endParaRPr lang="lt-LT" sz="1800" dirty="0" smtClean="0">
              <a:solidFill>
                <a:schemeClr val="accent1">
                  <a:lumMod val="50000"/>
                </a:schemeClr>
              </a:solidFill>
            </a:endParaRPr>
          </a:p>
          <a:p>
            <a:endParaRPr lang="lt-LT" sz="800" dirty="0" smtClean="0">
              <a:solidFill>
                <a:schemeClr val="accent1">
                  <a:lumMod val="50000"/>
                </a:schemeClr>
              </a:solidFill>
            </a:endParaRPr>
          </a:p>
          <a:p>
            <a:r>
              <a:rPr lang="lt-LT" sz="1800" dirty="0" smtClean="0">
                <a:solidFill>
                  <a:schemeClr val="accent1">
                    <a:lumMod val="50000"/>
                  </a:schemeClr>
                </a:solidFill>
              </a:rPr>
              <a:t>Vadovaujantis </a:t>
            </a:r>
            <a:r>
              <a:rPr lang="lt-LT" sz="1800" dirty="0">
                <a:solidFill>
                  <a:schemeClr val="accent1">
                    <a:lumMod val="50000"/>
                  </a:schemeClr>
                </a:solidFill>
              </a:rPr>
              <a:t>statistiniais duomenimis, galima teigti, kad iš visų 2007–2013 m. </a:t>
            </a:r>
            <a:r>
              <a:rPr lang="lt-LT" sz="1800" dirty="0" smtClean="0">
                <a:solidFill>
                  <a:schemeClr val="accent1">
                    <a:lumMod val="50000"/>
                  </a:schemeClr>
                </a:solidFill>
              </a:rPr>
              <a:t>projektuose dalyvavusių </a:t>
            </a:r>
            <a:r>
              <a:rPr lang="lt-LT" sz="1800" dirty="0">
                <a:solidFill>
                  <a:schemeClr val="accent1">
                    <a:lumMod val="50000"/>
                  </a:schemeClr>
                </a:solidFill>
              </a:rPr>
              <a:t>bedarbių per 6 mėn. įsidarbindavo apie pusė dalyvių, o darbo rinkoje išsilaikydavo apie 50-60 proc. įsidarbinusių žmonių. </a:t>
            </a:r>
            <a:endParaRPr lang="lt-LT" sz="1800" dirty="0" smtClean="0">
              <a:solidFill>
                <a:schemeClr val="accent1">
                  <a:lumMod val="50000"/>
                </a:schemeClr>
              </a:solidFill>
            </a:endParaRPr>
          </a:p>
          <a:p>
            <a:endParaRPr lang="lt-LT" sz="800" dirty="0" smtClean="0">
              <a:solidFill>
                <a:schemeClr val="accent1">
                  <a:lumMod val="50000"/>
                </a:schemeClr>
              </a:solidFill>
            </a:endParaRPr>
          </a:p>
          <a:p>
            <a:r>
              <a:rPr lang="lt-LT" sz="1800" dirty="0" smtClean="0">
                <a:solidFill>
                  <a:schemeClr val="accent1">
                    <a:lumMod val="50000"/>
                  </a:schemeClr>
                </a:solidFill>
              </a:rPr>
              <a:t>Jaunimo </a:t>
            </a:r>
            <a:r>
              <a:rPr lang="lt-LT" sz="1800" dirty="0">
                <a:solidFill>
                  <a:schemeClr val="accent1">
                    <a:lumMod val="50000"/>
                  </a:schemeClr>
                </a:solidFill>
              </a:rPr>
              <a:t>tikslinės grupės atveju šie rodikliai buvo geresni, nes praėjus daugiau nei 1 m. po intervencijų darbo rinkoje išsilaikė maždaug 65 proc. projektuose dalyvavusių jaunuolių.</a:t>
            </a:r>
            <a:endParaRPr lang="lt-LT" sz="1800" i="1" dirty="0" smtClean="0">
              <a:solidFill>
                <a:schemeClr val="accent1">
                  <a:lumMod val="50000"/>
                </a:schemeClr>
              </a:solidFill>
            </a:endParaRPr>
          </a:p>
        </p:txBody>
      </p:sp>
      <p:sp>
        <p:nvSpPr>
          <p:cNvPr id="4" name="Skaidrės numerio vietos rezervavimo ženklas 3"/>
          <p:cNvSpPr>
            <a:spLocks noGrp="1"/>
          </p:cNvSpPr>
          <p:nvPr>
            <p:ph type="sldNum" sz="quarter" idx="11"/>
          </p:nvPr>
        </p:nvSpPr>
        <p:spPr/>
        <p:txBody>
          <a:bodyPr/>
          <a:lstStyle/>
          <a:p>
            <a:pPr>
              <a:defRPr/>
            </a:pPr>
            <a:fld id="{9B97BE3B-DE14-4E67-9918-FECDBCC96EDA}" type="slidenum">
              <a:rPr lang="lt-LT" smtClean="0"/>
              <a:pPr>
                <a:defRPr/>
              </a:pPr>
              <a:t>4</a:t>
            </a:fld>
            <a:endParaRPr lang="lt-LT" dirty="0"/>
          </a:p>
        </p:txBody>
      </p:sp>
    </p:spTree>
    <p:extLst>
      <p:ext uri="{BB962C8B-B14F-4D97-AF65-F5344CB8AC3E}">
        <p14:creationId xmlns:p14="http://schemas.microsoft.com/office/powerpoint/2010/main" xmlns="" val="2114535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00234" y="404664"/>
            <a:ext cx="7715250" cy="576064"/>
          </a:xfrm>
        </p:spPr>
        <p:txBody>
          <a:bodyPr/>
          <a:lstStyle/>
          <a:p>
            <a:r>
              <a:rPr lang="lt-LT" sz="2400" b="1" dirty="0" smtClean="0">
                <a:solidFill>
                  <a:srgbClr val="073F24"/>
                </a:solidFill>
              </a:rPr>
              <a:t>Profesinio mokymo priemonės efektyvumas</a:t>
            </a:r>
            <a:endParaRPr lang="lt-LT" sz="2400" b="1" dirty="0">
              <a:solidFill>
                <a:srgbClr val="073F24"/>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xmlns="" val="1206557019"/>
              </p:ext>
            </p:extLst>
          </p:nvPr>
        </p:nvGraphicFramePr>
        <p:xfrm>
          <a:off x="921862" y="1556792"/>
          <a:ext cx="7128792" cy="2959968"/>
        </p:xfrm>
        <a:graphic>
          <a:graphicData uri="http://schemas.openxmlformats.org/drawingml/2006/chart">
            <c:chart xmlns:c="http://schemas.openxmlformats.org/drawingml/2006/chart" xmlns:r="http://schemas.openxmlformats.org/officeDocument/2006/relationships" r:id="rId2"/>
          </a:graphicData>
        </a:graphic>
      </p:graphicFrame>
      <p:sp>
        <p:nvSpPr>
          <p:cNvPr id="4" name="Skaidrės numerio vietos rezervavimo ženklas 3"/>
          <p:cNvSpPr>
            <a:spLocks noGrp="1"/>
          </p:cNvSpPr>
          <p:nvPr>
            <p:ph type="sldNum" sz="quarter" idx="11"/>
          </p:nvPr>
        </p:nvSpPr>
        <p:spPr/>
        <p:txBody>
          <a:bodyPr/>
          <a:lstStyle/>
          <a:p>
            <a:pPr>
              <a:defRPr/>
            </a:pPr>
            <a:fld id="{9B97BE3B-DE14-4E67-9918-FECDBCC96EDA}" type="slidenum">
              <a:rPr lang="lt-LT" smtClean="0"/>
              <a:pPr>
                <a:defRPr/>
              </a:pPr>
              <a:t>5</a:t>
            </a:fld>
            <a:endParaRPr lang="lt-LT" dirty="0"/>
          </a:p>
        </p:txBody>
      </p:sp>
      <p:sp>
        <p:nvSpPr>
          <p:cNvPr id="7" name="TextBox 6"/>
          <p:cNvSpPr txBox="1"/>
          <p:nvPr/>
        </p:nvSpPr>
        <p:spPr>
          <a:xfrm>
            <a:off x="1043608" y="1052736"/>
            <a:ext cx="3942105" cy="369332"/>
          </a:xfrm>
          <a:prstGeom prst="rect">
            <a:avLst/>
          </a:prstGeom>
          <a:noFill/>
        </p:spPr>
        <p:txBody>
          <a:bodyPr wrap="none" rtlCol="0">
            <a:spAutoFit/>
          </a:bodyPr>
          <a:lstStyle/>
          <a:p>
            <a:r>
              <a:rPr lang="lt-LT" b="1" dirty="0" smtClean="0">
                <a:solidFill>
                  <a:srgbClr val="073F24"/>
                </a:solidFill>
              </a:rPr>
              <a:t>Integracijos </a:t>
            </a:r>
            <a:r>
              <a:rPr lang="lt-LT" b="1" dirty="0">
                <a:solidFill>
                  <a:srgbClr val="073F24"/>
                </a:solidFill>
              </a:rPr>
              <a:t>į darbo rinką </a:t>
            </a:r>
            <a:r>
              <a:rPr lang="lt-LT" b="1" dirty="0" smtClean="0">
                <a:solidFill>
                  <a:srgbClr val="073F24"/>
                </a:solidFill>
              </a:rPr>
              <a:t>rodiklis</a:t>
            </a:r>
            <a:endParaRPr lang="lt-LT" b="1" dirty="0">
              <a:solidFill>
                <a:srgbClr val="073F24"/>
              </a:solidFill>
            </a:endParaRPr>
          </a:p>
        </p:txBody>
      </p:sp>
      <p:sp>
        <p:nvSpPr>
          <p:cNvPr id="9" name="TextBox 8"/>
          <p:cNvSpPr txBox="1"/>
          <p:nvPr/>
        </p:nvSpPr>
        <p:spPr>
          <a:xfrm>
            <a:off x="203634" y="4941168"/>
            <a:ext cx="8483413" cy="615553"/>
          </a:xfrm>
          <a:prstGeom prst="rect">
            <a:avLst/>
          </a:prstGeom>
          <a:noFill/>
        </p:spPr>
        <p:txBody>
          <a:bodyPr wrap="none" rtlCol="0">
            <a:spAutoFit/>
          </a:bodyPr>
          <a:lstStyle/>
          <a:p>
            <a:r>
              <a:rPr lang="lt-LT" sz="1600" b="1" dirty="0" smtClean="0">
                <a:solidFill>
                  <a:srgbClr val="073F24"/>
                </a:solidFill>
              </a:rPr>
              <a:t>Registracijos lygis </a:t>
            </a:r>
            <a:r>
              <a:rPr lang="lt-LT" sz="1600" dirty="0" smtClean="0">
                <a:solidFill>
                  <a:srgbClr val="073F24"/>
                </a:solidFill>
              </a:rPr>
              <a:t>– po 6 mėn. pakartotinai registruotų ar pasilikusių registruotais </a:t>
            </a:r>
          </a:p>
          <a:p>
            <a:r>
              <a:rPr lang="lt-LT" sz="1600" dirty="0" smtClean="0">
                <a:solidFill>
                  <a:srgbClr val="073F24"/>
                </a:solidFill>
              </a:rPr>
              <a:t>teritorinėje darbo biržoje profesinio mokymo dalyvių dalis nuo visų dalyvavusiųjų – 17 proc</a:t>
            </a:r>
            <a:r>
              <a:rPr lang="lt-LT" dirty="0" smtClean="0">
                <a:solidFill>
                  <a:srgbClr val="073F24"/>
                </a:solidFill>
              </a:rPr>
              <a:t>. </a:t>
            </a:r>
          </a:p>
        </p:txBody>
      </p:sp>
      <p:sp>
        <p:nvSpPr>
          <p:cNvPr id="3" name="TextBox 2"/>
          <p:cNvSpPr txBox="1"/>
          <p:nvPr/>
        </p:nvSpPr>
        <p:spPr>
          <a:xfrm>
            <a:off x="323528" y="6309320"/>
            <a:ext cx="3995004" cy="338554"/>
          </a:xfrm>
          <a:prstGeom prst="rect">
            <a:avLst/>
          </a:prstGeom>
          <a:noFill/>
        </p:spPr>
        <p:txBody>
          <a:bodyPr wrap="none" rtlCol="0">
            <a:spAutoFit/>
          </a:bodyPr>
          <a:lstStyle/>
          <a:p>
            <a:r>
              <a:rPr lang="lt-LT" sz="1600" i="1" dirty="0" smtClean="0">
                <a:solidFill>
                  <a:schemeClr val="accent1">
                    <a:lumMod val="50000"/>
                  </a:schemeClr>
                </a:solidFill>
              </a:rPr>
              <a:t>Lietuvos darbo biržos 2014 m. duomenys</a:t>
            </a:r>
            <a:endParaRPr lang="lt-LT" sz="1600" i="1" dirty="0">
              <a:solidFill>
                <a:schemeClr val="accent1">
                  <a:lumMod val="50000"/>
                </a:schemeClr>
              </a:solidFill>
            </a:endParaRPr>
          </a:p>
        </p:txBody>
      </p:sp>
    </p:spTree>
    <p:extLst>
      <p:ext uri="{BB962C8B-B14F-4D97-AF65-F5344CB8AC3E}">
        <p14:creationId xmlns:p14="http://schemas.microsoft.com/office/powerpoint/2010/main" xmlns="" val="324523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00234" y="404664"/>
            <a:ext cx="7715250" cy="576064"/>
          </a:xfrm>
        </p:spPr>
        <p:txBody>
          <a:bodyPr/>
          <a:lstStyle/>
          <a:p>
            <a:r>
              <a:rPr lang="lt-LT" sz="2400" b="1" dirty="0" smtClean="0">
                <a:solidFill>
                  <a:srgbClr val="073F24"/>
                </a:solidFill>
              </a:rPr>
              <a:t>Remiamojo įdarbinimo priemonių efektyvumas (1)</a:t>
            </a:r>
            <a:endParaRPr lang="lt-LT" sz="2400" b="1" dirty="0">
              <a:solidFill>
                <a:srgbClr val="073F24"/>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xmlns="" val="771438218"/>
              </p:ext>
            </p:extLst>
          </p:nvPr>
        </p:nvGraphicFramePr>
        <p:xfrm>
          <a:off x="921862" y="1556792"/>
          <a:ext cx="7128792" cy="2959968"/>
        </p:xfrm>
        <a:graphic>
          <a:graphicData uri="http://schemas.openxmlformats.org/drawingml/2006/chart">
            <c:chart xmlns:c="http://schemas.openxmlformats.org/drawingml/2006/chart" xmlns:r="http://schemas.openxmlformats.org/officeDocument/2006/relationships" r:id="rId2"/>
          </a:graphicData>
        </a:graphic>
      </p:graphicFrame>
      <p:sp>
        <p:nvSpPr>
          <p:cNvPr id="4" name="Skaidrės numerio vietos rezervavimo ženklas 3"/>
          <p:cNvSpPr>
            <a:spLocks noGrp="1"/>
          </p:cNvSpPr>
          <p:nvPr>
            <p:ph type="sldNum" sz="quarter" idx="11"/>
          </p:nvPr>
        </p:nvSpPr>
        <p:spPr/>
        <p:txBody>
          <a:bodyPr/>
          <a:lstStyle/>
          <a:p>
            <a:pPr>
              <a:defRPr/>
            </a:pPr>
            <a:fld id="{9B97BE3B-DE14-4E67-9918-FECDBCC96EDA}" type="slidenum">
              <a:rPr lang="lt-LT" smtClean="0">
                <a:solidFill>
                  <a:prstClr val="black"/>
                </a:solidFill>
              </a:rPr>
              <a:pPr>
                <a:defRPr/>
              </a:pPr>
              <a:t>6</a:t>
            </a:fld>
            <a:endParaRPr lang="lt-LT" dirty="0">
              <a:solidFill>
                <a:prstClr val="black"/>
              </a:solidFill>
            </a:endParaRPr>
          </a:p>
        </p:txBody>
      </p:sp>
      <p:sp>
        <p:nvSpPr>
          <p:cNvPr id="7" name="TextBox 6"/>
          <p:cNvSpPr txBox="1"/>
          <p:nvPr/>
        </p:nvSpPr>
        <p:spPr>
          <a:xfrm>
            <a:off x="251520" y="1055900"/>
            <a:ext cx="6686446" cy="369332"/>
          </a:xfrm>
          <a:prstGeom prst="rect">
            <a:avLst/>
          </a:prstGeom>
          <a:noFill/>
        </p:spPr>
        <p:txBody>
          <a:bodyPr wrap="none" rtlCol="0">
            <a:spAutoFit/>
          </a:bodyPr>
          <a:lstStyle/>
          <a:p>
            <a:r>
              <a:rPr lang="lt-LT" b="1" dirty="0" smtClean="0">
                <a:solidFill>
                  <a:schemeClr val="accent6">
                    <a:lumMod val="50000"/>
                  </a:schemeClr>
                </a:solidFill>
              </a:rPr>
              <a:t>Įdarbinimo subsidijuojant </a:t>
            </a:r>
            <a:r>
              <a:rPr lang="lt-LT" b="1" dirty="0">
                <a:solidFill>
                  <a:srgbClr val="073F24"/>
                </a:solidFill>
              </a:rPr>
              <a:t>i</a:t>
            </a:r>
            <a:r>
              <a:rPr lang="lt-LT" b="1" dirty="0" smtClean="0">
                <a:solidFill>
                  <a:srgbClr val="073F24"/>
                </a:solidFill>
              </a:rPr>
              <a:t>ntegracijos </a:t>
            </a:r>
            <a:r>
              <a:rPr lang="lt-LT" b="1" dirty="0">
                <a:solidFill>
                  <a:srgbClr val="073F24"/>
                </a:solidFill>
              </a:rPr>
              <a:t>į darbo rinką </a:t>
            </a:r>
            <a:r>
              <a:rPr lang="lt-LT" b="1" dirty="0" smtClean="0">
                <a:solidFill>
                  <a:srgbClr val="073F24"/>
                </a:solidFill>
              </a:rPr>
              <a:t>rodiklis</a:t>
            </a:r>
            <a:endParaRPr lang="lt-LT" b="1" dirty="0">
              <a:solidFill>
                <a:srgbClr val="073F24"/>
              </a:solidFill>
            </a:endParaRPr>
          </a:p>
        </p:txBody>
      </p:sp>
      <p:sp>
        <p:nvSpPr>
          <p:cNvPr id="9" name="TextBox 8"/>
          <p:cNvSpPr txBox="1"/>
          <p:nvPr/>
        </p:nvSpPr>
        <p:spPr>
          <a:xfrm>
            <a:off x="107504" y="4941168"/>
            <a:ext cx="8928992" cy="923330"/>
          </a:xfrm>
          <a:prstGeom prst="rect">
            <a:avLst/>
          </a:prstGeom>
          <a:noFill/>
        </p:spPr>
        <p:txBody>
          <a:bodyPr wrap="square" rtlCol="0">
            <a:spAutoFit/>
          </a:bodyPr>
          <a:lstStyle/>
          <a:p>
            <a:r>
              <a:rPr lang="lt-LT" b="1" dirty="0" smtClean="0">
                <a:solidFill>
                  <a:srgbClr val="073F24"/>
                </a:solidFill>
              </a:rPr>
              <a:t>Pakartotinės registracijos darbo biržoje lygis </a:t>
            </a:r>
            <a:r>
              <a:rPr lang="lt-LT" dirty="0" smtClean="0">
                <a:solidFill>
                  <a:srgbClr val="073F24"/>
                </a:solidFill>
              </a:rPr>
              <a:t>– pasibaigus priemonės finansavimui </a:t>
            </a:r>
          </a:p>
          <a:p>
            <a:r>
              <a:rPr lang="lt-LT" dirty="0" smtClean="0">
                <a:solidFill>
                  <a:srgbClr val="073F24"/>
                </a:solidFill>
              </a:rPr>
              <a:t>Į darbo biržą grįžo/pakartotinai registravosi </a:t>
            </a:r>
            <a:r>
              <a:rPr lang="lt-LT" b="1" dirty="0" smtClean="0">
                <a:solidFill>
                  <a:srgbClr val="073F24"/>
                </a:solidFill>
              </a:rPr>
              <a:t>10 proc. </a:t>
            </a:r>
            <a:r>
              <a:rPr lang="lt-LT" dirty="0" smtClean="0">
                <a:solidFill>
                  <a:srgbClr val="073F24"/>
                </a:solidFill>
              </a:rPr>
              <a:t>asmenų, kuriems buvo taikytas</a:t>
            </a:r>
          </a:p>
          <a:p>
            <a:r>
              <a:rPr lang="lt-LT" dirty="0" smtClean="0">
                <a:solidFill>
                  <a:srgbClr val="073F24"/>
                </a:solidFill>
              </a:rPr>
              <a:t>įdarbinimas subsidijuojant</a:t>
            </a:r>
            <a:endParaRPr lang="lt-LT" dirty="0" smtClean="0">
              <a:solidFill>
                <a:srgbClr val="FF0000"/>
              </a:solidFill>
            </a:endParaRPr>
          </a:p>
        </p:txBody>
      </p:sp>
      <p:sp>
        <p:nvSpPr>
          <p:cNvPr id="3" name="Stačiakampis 2"/>
          <p:cNvSpPr/>
          <p:nvPr/>
        </p:nvSpPr>
        <p:spPr>
          <a:xfrm>
            <a:off x="168230" y="6237312"/>
            <a:ext cx="3937296" cy="338554"/>
          </a:xfrm>
          <a:prstGeom prst="rect">
            <a:avLst/>
          </a:prstGeom>
        </p:spPr>
        <p:txBody>
          <a:bodyPr wrap="none">
            <a:spAutoFit/>
          </a:bodyPr>
          <a:lstStyle/>
          <a:p>
            <a:r>
              <a:rPr lang="lt-LT" sz="1600" i="1" dirty="0">
                <a:solidFill>
                  <a:schemeClr val="accent1">
                    <a:lumMod val="50000"/>
                  </a:schemeClr>
                </a:solidFill>
              </a:rPr>
              <a:t>Lietuvos darbo biržos 2014 m. duomenys</a:t>
            </a:r>
          </a:p>
        </p:txBody>
      </p:sp>
    </p:spTree>
    <p:extLst>
      <p:ext uri="{BB962C8B-B14F-4D97-AF65-F5344CB8AC3E}">
        <p14:creationId xmlns:p14="http://schemas.microsoft.com/office/powerpoint/2010/main" xmlns="" val="1959114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00234" y="404664"/>
            <a:ext cx="7715250" cy="576064"/>
          </a:xfrm>
        </p:spPr>
        <p:txBody>
          <a:bodyPr/>
          <a:lstStyle/>
          <a:p>
            <a:r>
              <a:rPr lang="lt-LT" sz="2400" b="1" dirty="0" smtClean="0">
                <a:solidFill>
                  <a:srgbClr val="073F24"/>
                </a:solidFill>
              </a:rPr>
              <a:t>Remiamojo įdarbinimo priemonių efektyvumas (2)</a:t>
            </a:r>
            <a:endParaRPr lang="lt-LT" sz="2400" b="1" dirty="0">
              <a:solidFill>
                <a:srgbClr val="073F24"/>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xmlns="" val="1223000851"/>
              </p:ext>
            </p:extLst>
          </p:nvPr>
        </p:nvGraphicFramePr>
        <p:xfrm>
          <a:off x="921862" y="1556792"/>
          <a:ext cx="7128792" cy="2959968"/>
        </p:xfrm>
        <a:graphic>
          <a:graphicData uri="http://schemas.openxmlformats.org/drawingml/2006/chart">
            <c:chart xmlns:c="http://schemas.openxmlformats.org/drawingml/2006/chart" xmlns:r="http://schemas.openxmlformats.org/officeDocument/2006/relationships" r:id="rId2"/>
          </a:graphicData>
        </a:graphic>
      </p:graphicFrame>
      <p:sp>
        <p:nvSpPr>
          <p:cNvPr id="4" name="Skaidrės numerio vietos rezervavimo ženklas 3"/>
          <p:cNvSpPr>
            <a:spLocks noGrp="1"/>
          </p:cNvSpPr>
          <p:nvPr>
            <p:ph type="sldNum" sz="quarter" idx="11"/>
          </p:nvPr>
        </p:nvSpPr>
        <p:spPr/>
        <p:txBody>
          <a:bodyPr/>
          <a:lstStyle/>
          <a:p>
            <a:pPr>
              <a:defRPr/>
            </a:pPr>
            <a:fld id="{9B97BE3B-DE14-4E67-9918-FECDBCC96EDA}" type="slidenum">
              <a:rPr lang="lt-LT" smtClean="0">
                <a:solidFill>
                  <a:prstClr val="black"/>
                </a:solidFill>
              </a:rPr>
              <a:pPr>
                <a:defRPr/>
              </a:pPr>
              <a:t>7</a:t>
            </a:fld>
            <a:endParaRPr lang="lt-LT" dirty="0">
              <a:solidFill>
                <a:prstClr val="black"/>
              </a:solidFill>
            </a:endParaRPr>
          </a:p>
        </p:txBody>
      </p:sp>
      <p:sp>
        <p:nvSpPr>
          <p:cNvPr id="7" name="TextBox 6"/>
          <p:cNvSpPr txBox="1"/>
          <p:nvPr/>
        </p:nvSpPr>
        <p:spPr>
          <a:xfrm>
            <a:off x="251520" y="1055900"/>
            <a:ext cx="7199407" cy="369332"/>
          </a:xfrm>
          <a:prstGeom prst="rect">
            <a:avLst/>
          </a:prstGeom>
          <a:noFill/>
        </p:spPr>
        <p:txBody>
          <a:bodyPr wrap="none" rtlCol="0">
            <a:spAutoFit/>
          </a:bodyPr>
          <a:lstStyle/>
          <a:p>
            <a:r>
              <a:rPr lang="lt-LT" b="1" dirty="0" smtClean="0">
                <a:solidFill>
                  <a:srgbClr val="E8B7B7">
                    <a:lumMod val="50000"/>
                  </a:srgbClr>
                </a:solidFill>
              </a:rPr>
              <a:t>Darbo įgūdžių įgijimo rėmimo </a:t>
            </a:r>
            <a:r>
              <a:rPr lang="lt-LT" b="1" dirty="0">
                <a:solidFill>
                  <a:srgbClr val="073F24"/>
                </a:solidFill>
              </a:rPr>
              <a:t>i</a:t>
            </a:r>
            <a:r>
              <a:rPr lang="lt-LT" b="1" dirty="0" smtClean="0">
                <a:solidFill>
                  <a:srgbClr val="073F24"/>
                </a:solidFill>
              </a:rPr>
              <a:t>ntegracijos </a:t>
            </a:r>
            <a:r>
              <a:rPr lang="lt-LT" b="1" dirty="0">
                <a:solidFill>
                  <a:srgbClr val="073F24"/>
                </a:solidFill>
              </a:rPr>
              <a:t>į darbo rinką </a:t>
            </a:r>
            <a:r>
              <a:rPr lang="lt-LT" b="1" dirty="0" smtClean="0">
                <a:solidFill>
                  <a:srgbClr val="073F24"/>
                </a:solidFill>
              </a:rPr>
              <a:t>rodiklis</a:t>
            </a:r>
            <a:endParaRPr lang="lt-LT" b="1" dirty="0">
              <a:solidFill>
                <a:srgbClr val="073F24"/>
              </a:solidFill>
            </a:endParaRPr>
          </a:p>
        </p:txBody>
      </p:sp>
      <p:sp>
        <p:nvSpPr>
          <p:cNvPr id="9" name="TextBox 8"/>
          <p:cNvSpPr txBox="1"/>
          <p:nvPr/>
        </p:nvSpPr>
        <p:spPr>
          <a:xfrm>
            <a:off x="107504" y="4941168"/>
            <a:ext cx="8928992" cy="923330"/>
          </a:xfrm>
          <a:prstGeom prst="rect">
            <a:avLst/>
          </a:prstGeom>
          <a:noFill/>
        </p:spPr>
        <p:txBody>
          <a:bodyPr wrap="square" rtlCol="0">
            <a:spAutoFit/>
          </a:bodyPr>
          <a:lstStyle/>
          <a:p>
            <a:r>
              <a:rPr lang="lt-LT" b="1" dirty="0" smtClean="0">
                <a:solidFill>
                  <a:srgbClr val="073F24"/>
                </a:solidFill>
              </a:rPr>
              <a:t>Pakartotinės registracijos darbo biržoje lygis </a:t>
            </a:r>
            <a:r>
              <a:rPr lang="lt-LT" dirty="0" smtClean="0">
                <a:solidFill>
                  <a:srgbClr val="073F24"/>
                </a:solidFill>
              </a:rPr>
              <a:t>– pasibaigus priemonės finansavimui </a:t>
            </a:r>
          </a:p>
          <a:p>
            <a:r>
              <a:rPr lang="lt-LT" dirty="0">
                <a:solidFill>
                  <a:srgbClr val="073F24"/>
                </a:solidFill>
              </a:rPr>
              <a:t>į</a:t>
            </a:r>
            <a:r>
              <a:rPr lang="lt-LT" dirty="0" smtClean="0">
                <a:solidFill>
                  <a:srgbClr val="073F24"/>
                </a:solidFill>
              </a:rPr>
              <a:t> darbo biržą grįžo/pakartotinai registravosi </a:t>
            </a:r>
            <a:r>
              <a:rPr lang="lt-LT" b="1" dirty="0" smtClean="0"/>
              <a:t>8 proc. </a:t>
            </a:r>
            <a:r>
              <a:rPr lang="lt-LT" dirty="0" smtClean="0">
                <a:solidFill>
                  <a:srgbClr val="073F24"/>
                </a:solidFill>
              </a:rPr>
              <a:t>asmenų, kuriems buvo taikytas</a:t>
            </a:r>
          </a:p>
          <a:p>
            <a:r>
              <a:rPr lang="lt-LT" dirty="0" smtClean="0">
                <a:solidFill>
                  <a:srgbClr val="073F24"/>
                </a:solidFill>
              </a:rPr>
              <a:t> </a:t>
            </a:r>
            <a:r>
              <a:rPr lang="lt-LT" dirty="0">
                <a:solidFill>
                  <a:srgbClr val="073F24"/>
                </a:solidFill>
              </a:rPr>
              <a:t>d</a:t>
            </a:r>
            <a:r>
              <a:rPr lang="lt-LT" dirty="0" smtClean="0">
                <a:solidFill>
                  <a:srgbClr val="073F24"/>
                </a:solidFill>
              </a:rPr>
              <a:t>arbo įgūdžių įgijimo rėmimas</a:t>
            </a:r>
            <a:endParaRPr lang="lt-LT" dirty="0" smtClean="0">
              <a:solidFill>
                <a:srgbClr val="FF0000"/>
              </a:solidFill>
            </a:endParaRPr>
          </a:p>
        </p:txBody>
      </p:sp>
      <p:sp>
        <p:nvSpPr>
          <p:cNvPr id="3" name="Stačiakampis 2"/>
          <p:cNvSpPr/>
          <p:nvPr/>
        </p:nvSpPr>
        <p:spPr>
          <a:xfrm>
            <a:off x="234718" y="6165304"/>
            <a:ext cx="3937296" cy="338554"/>
          </a:xfrm>
          <a:prstGeom prst="rect">
            <a:avLst/>
          </a:prstGeom>
        </p:spPr>
        <p:txBody>
          <a:bodyPr wrap="none">
            <a:spAutoFit/>
          </a:bodyPr>
          <a:lstStyle/>
          <a:p>
            <a:r>
              <a:rPr lang="lt-LT" sz="1600" i="1" dirty="0">
                <a:solidFill>
                  <a:schemeClr val="accent1">
                    <a:lumMod val="50000"/>
                  </a:schemeClr>
                </a:solidFill>
              </a:rPr>
              <a:t>Lietuvos darbo biržos 2014 m. duomenys</a:t>
            </a:r>
          </a:p>
        </p:txBody>
      </p:sp>
    </p:spTree>
    <p:extLst>
      <p:ext uri="{BB962C8B-B14F-4D97-AF65-F5344CB8AC3E}">
        <p14:creationId xmlns:p14="http://schemas.microsoft.com/office/powerpoint/2010/main" xmlns="" val="2782240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00234" y="404664"/>
            <a:ext cx="7715250" cy="576064"/>
          </a:xfrm>
        </p:spPr>
        <p:txBody>
          <a:bodyPr/>
          <a:lstStyle/>
          <a:p>
            <a:r>
              <a:rPr lang="lt-LT" sz="2400" b="1" dirty="0" smtClean="0">
                <a:solidFill>
                  <a:srgbClr val="073F24"/>
                </a:solidFill>
              </a:rPr>
              <a:t>Remiamojo įdarbinimo priemonių efektyvumas (3)</a:t>
            </a:r>
            <a:endParaRPr lang="lt-LT" sz="2400" b="1" dirty="0">
              <a:solidFill>
                <a:srgbClr val="073F24"/>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xmlns="" val="1836059022"/>
              </p:ext>
            </p:extLst>
          </p:nvPr>
        </p:nvGraphicFramePr>
        <p:xfrm>
          <a:off x="899592" y="1556792"/>
          <a:ext cx="7128792" cy="2959968"/>
        </p:xfrm>
        <a:graphic>
          <a:graphicData uri="http://schemas.openxmlformats.org/drawingml/2006/chart">
            <c:chart xmlns:c="http://schemas.openxmlformats.org/drawingml/2006/chart" xmlns:r="http://schemas.openxmlformats.org/officeDocument/2006/relationships" r:id="rId2"/>
          </a:graphicData>
        </a:graphic>
      </p:graphicFrame>
      <p:sp>
        <p:nvSpPr>
          <p:cNvPr id="4" name="Skaidrės numerio vietos rezervavimo ženklas 3"/>
          <p:cNvSpPr>
            <a:spLocks noGrp="1"/>
          </p:cNvSpPr>
          <p:nvPr>
            <p:ph type="sldNum" sz="quarter" idx="11"/>
          </p:nvPr>
        </p:nvSpPr>
        <p:spPr/>
        <p:txBody>
          <a:bodyPr/>
          <a:lstStyle/>
          <a:p>
            <a:pPr>
              <a:defRPr/>
            </a:pPr>
            <a:fld id="{9B97BE3B-DE14-4E67-9918-FECDBCC96EDA}" type="slidenum">
              <a:rPr lang="lt-LT" smtClean="0">
                <a:solidFill>
                  <a:prstClr val="black"/>
                </a:solidFill>
              </a:rPr>
              <a:pPr>
                <a:defRPr/>
              </a:pPr>
              <a:t>8</a:t>
            </a:fld>
            <a:endParaRPr lang="lt-LT" dirty="0">
              <a:solidFill>
                <a:prstClr val="black"/>
              </a:solidFill>
            </a:endParaRPr>
          </a:p>
        </p:txBody>
      </p:sp>
      <p:sp>
        <p:nvSpPr>
          <p:cNvPr id="7" name="TextBox 6"/>
          <p:cNvSpPr txBox="1"/>
          <p:nvPr/>
        </p:nvSpPr>
        <p:spPr>
          <a:xfrm>
            <a:off x="251520" y="1055900"/>
            <a:ext cx="5570756" cy="369332"/>
          </a:xfrm>
          <a:prstGeom prst="rect">
            <a:avLst/>
          </a:prstGeom>
          <a:noFill/>
        </p:spPr>
        <p:txBody>
          <a:bodyPr wrap="none" rtlCol="0">
            <a:spAutoFit/>
          </a:bodyPr>
          <a:lstStyle/>
          <a:p>
            <a:r>
              <a:rPr lang="lt-LT" b="1" dirty="0" smtClean="0">
                <a:solidFill>
                  <a:srgbClr val="E8B7B7">
                    <a:lumMod val="50000"/>
                  </a:srgbClr>
                </a:solidFill>
              </a:rPr>
              <a:t>Darbo rotacijos </a:t>
            </a:r>
            <a:r>
              <a:rPr lang="lt-LT" b="1" dirty="0" smtClean="0">
                <a:solidFill>
                  <a:srgbClr val="073F24"/>
                </a:solidFill>
              </a:rPr>
              <a:t>integracijos </a:t>
            </a:r>
            <a:r>
              <a:rPr lang="lt-LT" b="1" dirty="0">
                <a:solidFill>
                  <a:srgbClr val="073F24"/>
                </a:solidFill>
              </a:rPr>
              <a:t>į darbo rinką </a:t>
            </a:r>
            <a:r>
              <a:rPr lang="lt-LT" b="1" dirty="0" smtClean="0">
                <a:solidFill>
                  <a:srgbClr val="073F24"/>
                </a:solidFill>
              </a:rPr>
              <a:t>rodiklis</a:t>
            </a:r>
            <a:endParaRPr lang="lt-LT" b="1" dirty="0">
              <a:solidFill>
                <a:srgbClr val="073F24"/>
              </a:solidFill>
            </a:endParaRPr>
          </a:p>
        </p:txBody>
      </p:sp>
      <p:sp>
        <p:nvSpPr>
          <p:cNvPr id="9" name="TextBox 8"/>
          <p:cNvSpPr txBox="1"/>
          <p:nvPr/>
        </p:nvSpPr>
        <p:spPr>
          <a:xfrm>
            <a:off x="107504" y="4941168"/>
            <a:ext cx="8928992" cy="923330"/>
          </a:xfrm>
          <a:prstGeom prst="rect">
            <a:avLst/>
          </a:prstGeom>
          <a:noFill/>
        </p:spPr>
        <p:txBody>
          <a:bodyPr wrap="square" rtlCol="0">
            <a:spAutoFit/>
          </a:bodyPr>
          <a:lstStyle/>
          <a:p>
            <a:r>
              <a:rPr lang="lt-LT" b="1" dirty="0" smtClean="0">
                <a:solidFill>
                  <a:srgbClr val="073F24"/>
                </a:solidFill>
              </a:rPr>
              <a:t>Pakartotinės registracijos darbo biržoje lygis </a:t>
            </a:r>
            <a:r>
              <a:rPr lang="lt-LT" dirty="0" smtClean="0">
                <a:solidFill>
                  <a:srgbClr val="073F24"/>
                </a:solidFill>
              </a:rPr>
              <a:t>– pasibaigus priemonės finansavimui </a:t>
            </a:r>
          </a:p>
          <a:p>
            <a:r>
              <a:rPr lang="lt-LT" dirty="0" smtClean="0">
                <a:solidFill>
                  <a:srgbClr val="073F24"/>
                </a:solidFill>
              </a:rPr>
              <a:t>Į darbo biržą grįžo/pakartotinai registravosi </a:t>
            </a:r>
            <a:r>
              <a:rPr lang="lt-LT" b="1" dirty="0" smtClean="0"/>
              <a:t>8 proc. </a:t>
            </a:r>
            <a:r>
              <a:rPr lang="lt-LT" dirty="0" smtClean="0">
                <a:solidFill>
                  <a:srgbClr val="073F24"/>
                </a:solidFill>
              </a:rPr>
              <a:t>asmenų, kuriems buvo taikyta</a:t>
            </a:r>
          </a:p>
          <a:p>
            <a:r>
              <a:rPr lang="lt-LT" dirty="0" smtClean="0">
                <a:solidFill>
                  <a:srgbClr val="073F24"/>
                </a:solidFill>
              </a:rPr>
              <a:t> darbo rotacija</a:t>
            </a:r>
            <a:endParaRPr lang="lt-LT" dirty="0" smtClean="0">
              <a:solidFill>
                <a:srgbClr val="FF0000"/>
              </a:solidFill>
            </a:endParaRPr>
          </a:p>
        </p:txBody>
      </p:sp>
      <p:sp>
        <p:nvSpPr>
          <p:cNvPr id="3" name="Stačiakampis 2"/>
          <p:cNvSpPr/>
          <p:nvPr/>
        </p:nvSpPr>
        <p:spPr>
          <a:xfrm>
            <a:off x="188931" y="6237312"/>
            <a:ext cx="3937296" cy="338554"/>
          </a:xfrm>
          <a:prstGeom prst="rect">
            <a:avLst/>
          </a:prstGeom>
        </p:spPr>
        <p:txBody>
          <a:bodyPr wrap="none">
            <a:spAutoFit/>
          </a:bodyPr>
          <a:lstStyle/>
          <a:p>
            <a:r>
              <a:rPr lang="lt-LT" sz="1600" i="1" dirty="0">
                <a:solidFill>
                  <a:schemeClr val="accent1">
                    <a:lumMod val="50000"/>
                  </a:schemeClr>
                </a:solidFill>
              </a:rPr>
              <a:t>Lietuvos darbo biržos 2014 m. duomenys</a:t>
            </a:r>
          </a:p>
        </p:txBody>
      </p:sp>
    </p:spTree>
    <p:extLst>
      <p:ext uri="{BB962C8B-B14F-4D97-AF65-F5344CB8AC3E}">
        <p14:creationId xmlns:p14="http://schemas.microsoft.com/office/powerpoint/2010/main" xmlns="" val="47229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00234" y="404664"/>
            <a:ext cx="7715250" cy="576064"/>
          </a:xfrm>
        </p:spPr>
        <p:txBody>
          <a:bodyPr/>
          <a:lstStyle/>
          <a:p>
            <a:r>
              <a:rPr lang="lt-LT" sz="2400" b="1" dirty="0" smtClean="0">
                <a:solidFill>
                  <a:srgbClr val="073F24"/>
                </a:solidFill>
              </a:rPr>
              <a:t>Remiamojo įdarbinimo priemonių efektyvumas (4)</a:t>
            </a:r>
            <a:endParaRPr lang="lt-LT" sz="2400" b="1" dirty="0">
              <a:solidFill>
                <a:srgbClr val="073F24"/>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xmlns="" val="693460157"/>
              </p:ext>
            </p:extLst>
          </p:nvPr>
        </p:nvGraphicFramePr>
        <p:xfrm>
          <a:off x="899592" y="1556792"/>
          <a:ext cx="7128792" cy="2959968"/>
        </p:xfrm>
        <a:graphic>
          <a:graphicData uri="http://schemas.openxmlformats.org/drawingml/2006/chart">
            <c:chart xmlns:c="http://schemas.openxmlformats.org/drawingml/2006/chart" xmlns:r="http://schemas.openxmlformats.org/officeDocument/2006/relationships" r:id="rId2"/>
          </a:graphicData>
        </a:graphic>
      </p:graphicFrame>
      <p:sp>
        <p:nvSpPr>
          <p:cNvPr id="4" name="Skaidrės numerio vietos rezervavimo ženklas 3"/>
          <p:cNvSpPr>
            <a:spLocks noGrp="1"/>
          </p:cNvSpPr>
          <p:nvPr>
            <p:ph type="sldNum" sz="quarter" idx="11"/>
          </p:nvPr>
        </p:nvSpPr>
        <p:spPr/>
        <p:txBody>
          <a:bodyPr/>
          <a:lstStyle/>
          <a:p>
            <a:pPr>
              <a:defRPr/>
            </a:pPr>
            <a:fld id="{9B97BE3B-DE14-4E67-9918-FECDBCC96EDA}" type="slidenum">
              <a:rPr lang="lt-LT" smtClean="0">
                <a:solidFill>
                  <a:prstClr val="black"/>
                </a:solidFill>
              </a:rPr>
              <a:pPr>
                <a:defRPr/>
              </a:pPr>
              <a:t>9</a:t>
            </a:fld>
            <a:endParaRPr lang="lt-LT" dirty="0">
              <a:solidFill>
                <a:prstClr val="black"/>
              </a:solidFill>
            </a:endParaRPr>
          </a:p>
        </p:txBody>
      </p:sp>
      <p:sp>
        <p:nvSpPr>
          <p:cNvPr id="7" name="TextBox 6"/>
          <p:cNvSpPr txBox="1"/>
          <p:nvPr/>
        </p:nvSpPr>
        <p:spPr>
          <a:xfrm>
            <a:off x="251520" y="1055900"/>
            <a:ext cx="5528116" cy="369332"/>
          </a:xfrm>
          <a:prstGeom prst="rect">
            <a:avLst/>
          </a:prstGeom>
          <a:noFill/>
        </p:spPr>
        <p:txBody>
          <a:bodyPr wrap="none" rtlCol="0">
            <a:spAutoFit/>
          </a:bodyPr>
          <a:lstStyle/>
          <a:p>
            <a:r>
              <a:rPr lang="lt-LT" b="1" dirty="0" smtClean="0">
                <a:solidFill>
                  <a:srgbClr val="E8B7B7">
                    <a:lumMod val="50000"/>
                  </a:srgbClr>
                </a:solidFill>
              </a:rPr>
              <a:t>Viešųjų darbų </a:t>
            </a:r>
            <a:r>
              <a:rPr lang="lt-LT" b="1" dirty="0" smtClean="0">
                <a:solidFill>
                  <a:srgbClr val="073F24"/>
                </a:solidFill>
              </a:rPr>
              <a:t>integracijos </a:t>
            </a:r>
            <a:r>
              <a:rPr lang="lt-LT" b="1" dirty="0">
                <a:solidFill>
                  <a:srgbClr val="073F24"/>
                </a:solidFill>
              </a:rPr>
              <a:t>į darbo rinką </a:t>
            </a:r>
            <a:r>
              <a:rPr lang="lt-LT" b="1" dirty="0" smtClean="0">
                <a:solidFill>
                  <a:srgbClr val="073F24"/>
                </a:solidFill>
              </a:rPr>
              <a:t>rodiklis</a:t>
            </a:r>
            <a:endParaRPr lang="lt-LT" b="1" dirty="0">
              <a:solidFill>
                <a:srgbClr val="073F24"/>
              </a:solidFill>
            </a:endParaRPr>
          </a:p>
        </p:txBody>
      </p:sp>
      <p:sp>
        <p:nvSpPr>
          <p:cNvPr id="8" name="Stačiakampis 7"/>
          <p:cNvSpPr/>
          <p:nvPr/>
        </p:nvSpPr>
        <p:spPr>
          <a:xfrm>
            <a:off x="280847" y="6165304"/>
            <a:ext cx="3937296" cy="338554"/>
          </a:xfrm>
          <a:prstGeom prst="rect">
            <a:avLst/>
          </a:prstGeom>
        </p:spPr>
        <p:txBody>
          <a:bodyPr wrap="none">
            <a:spAutoFit/>
          </a:bodyPr>
          <a:lstStyle/>
          <a:p>
            <a:r>
              <a:rPr lang="lt-LT" sz="1600" i="1" dirty="0">
                <a:solidFill>
                  <a:schemeClr val="accent1">
                    <a:lumMod val="50000"/>
                  </a:schemeClr>
                </a:solidFill>
              </a:rPr>
              <a:t>Lietuvos darbo biržos 2014 m. duomenys</a:t>
            </a:r>
          </a:p>
        </p:txBody>
      </p:sp>
    </p:spTree>
    <p:extLst>
      <p:ext uri="{BB962C8B-B14F-4D97-AF65-F5344CB8AC3E}">
        <p14:creationId xmlns:p14="http://schemas.microsoft.com/office/powerpoint/2010/main" xmlns="" val="3758460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Liejykl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11661</TotalTime>
  <Words>1080</Words>
  <Application>Microsoft Office PowerPoint</Application>
  <PresentationFormat>On-screen Show (4:3)</PresentationFormat>
  <Paragraphs>99</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Pixel</vt:lpstr>
      <vt:lpstr>Slide 1</vt:lpstr>
      <vt:lpstr>ES struktūrinės paramos (2007-2013 m.) poveikio gyvenimo kokybei, socialinės atskirties ir skurdo mažinimui Lietuvoje vertinimo rezultatai (1)</vt:lpstr>
      <vt:lpstr>ES struktūrinės paramos (2007-2013 m.) poveikio gyvenimo kokybei, socialinės atskirties ir skurdo mažinimui Lietuvoje vertinimo rezultatai (2)</vt:lpstr>
      <vt:lpstr>ES struktūrinės paramos (2007-2013 m.) poveikio gyvenimo kokybei, socialinės atskirties ir skurdo mažinimui Lietuvoje vertinimo rezultatai (3)</vt:lpstr>
      <vt:lpstr>Profesinio mokymo priemonės efektyvumas</vt:lpstr>
      <vt:lpstr>Remiamojo įdarbinimo priemonių efektyvumas (1)</vt:lpstr>
      <vt:lpstr>Remiamojo įdarbinimo priemonių efektyvumas (2)</vt:lpstr>
      <vt:lpstr>Remiamojo įdarbinimo priemonių efektyvumas (3)</vt:lpstr>
      <vt:lpstr>Remiamojo įdarbinimo priemonių efektyvumas (4)</vt:lpstr>
      <vt:lpstr>Paramos darbo vietoms steigti priemonių efektyvumas</vt:lpstr>
      <vt:lpstr>Slide 11</vt:lpstr>
    </vt:vector>
  </TitlesOfParts>
  <Company>Soc. apsaugos ir darbo min.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Skaidrė 1</dc:title>
  <dc:creator>LR SADM</dc:creator>
  <cp:lastModifiedBy>ASUS</cp:lastModifiedBy>
  <cp:revision>960</cp:revision>
  <cp:lastPrinted>2014-11-10T12:15:34Z</cp:lastPrinted>
  <dcterms:created xsi:type="dcterms:W3CDTF">2011-05-02T09:42:53Z</dcterms:created>
  <dcterms:modified xsi:type="dcterms:W3CDTF">2015-01-26T12:04:13Z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795911070</vt:i4>
  </property>
  <property fmtid="{D5CDD505-2E9C-101B-9397-08002B2CF9AE}" pid="3" name="_NewReviewCycle">
    <vt:lpwstr/>
  </property>
  <property fmtid="{D5CDD505-2E9C-101B-9397-08002B2CF9AE}" pid="4" name="_EmailSubject">
    <vt:lpwstr>skaidrės prie rašto "Dėl Lietuvos Respublikos trišalės tarybos posėdžio"</vt:lpwstr>
  </property>
  <property fmtid="{D5CDD505-2E9C-101B-9397-08002B2CF9AE}" pid="5" name="_AuthorEmail">
    <vt:lpwstr>Liudvika.Zirkauskaite@socmin.lt</vt:lpwstr>
  </property>
  <property fmtid="{D5CDD505-2E9C-101B-9397-08002B2CF9AE}" pid="6" name="_AuthorEmailDisplayName">
    <vt:lpwstr>Liudvika Žirkauskaitė</vt:lpwstr>
  </property>
  <property fmtid="{D5CDD505-2E9C-101B-9397-08002B2CF9AE}" pid="7" name="_PreviousAdHocReviewCycleID">
    <vt:i4>-153660624</vt:i4>
  </property>
</Properties>
</file>